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Libre Franklin"/>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ibreFranklin-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ibreFranklin-italic.fntdata"/><Relationship Id="rId12" Type="http://schemas.openxmlformats.org/officeDocument/2006/relationships/slide" Target="slides/slide7.xml"/><Relationship Id="rId34" Type="http://schemas.openxmlformats.org/officeDocument/2006/relationships/font" Target="fonts/LibreFranklin-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ibreFranklin-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3b41185b4_0_0:notes"/>
          <p:cNvSpPr/>
          <p:nvPr>
            <p:ph idx="2" type="sldImg"/>
          </p:nvPr>
        </p:nvSpPr>
        <p:spPr>
          <a:xfrm>
            <a:off x="430610" y="686405"/>
            <a:ext cx="5996700" cy="342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g2f3b41185b4_0_0:notes"/>
          <p:cNvSpPr txBox="1"/>
          <p:nvPr>
            <p:ph idx="1" type="body"/>
          </p:nvPr>
        </p:nvSpPr>
        <p:spPr>
          <a:xfrm>
            <a:off x="685801" y="4343402"/>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rPr lang="zh-TW" sz="1400"/>
              <a:t>Hello everyone, we are Group 11. My name is 楊右宇, and my teammates are 郭建廷 and 羅凱威. The paper we are going to present is titled 'Revisiting Single Image Reflection Removal in the Wild,' from CVPR 2024.</a:t>
            </a:r>
            <a:endParaRPr sz="1400"/>
          </a:p>
        </p:txBody>
      </p:sp>
      <p:sp>
        <p:nvSpPr>
          <p:cNvPr id="59" name="Google Shape;59;g2f3b41185b4_0_0:notes"/>
          <p:cNvSpPr txBox="1"/>
          <p:nvPr>
            <p:ph idx="12" type="sldNum"/>
          </p:nvPr>
        </p:nvSpPr>
        <p:spPr>
          <a:xfrm>
            <a:off x="3884615" y="8685214"/>
            <a:ext cx="2971800" cy="457200"/>
          </a:xfrm>
          <a:prstGeom prst="rect">
            <a:avLst/>
          </a:prstGeom>
          <a:noFill/>
          <a:ln>
            <a:noFill/>
          </a:ln>
        </p:spPr>
        <p:txBody>
          <a:bodyPr anchorCtr="0" anchor="b" bIns="44650" lIns="89300" spcFirstLastPara="1" rIns="89300" wrap="square" tIns="44650">
            <a:noAutofit/>
          </a:bodyPr>
          <a:lstStyle/>
          <a:p>
            <a:pPr indent="0" lvl="0" marL="0" rtl="0" algn="r">
              <a:lnSpc>
                <a:spcPct val="100000"/>
              </a:lnSpc>
              <a:spcBef>
                <a:spcPts val="0"/>
              </a:spcBef>
              <a:spcAft>
                <a:spcPts val="0"/>
              </a:spcAft>
              <a:buSzPts val="1300"/>
              <a:buNone/>
            </a:pPr>
            <a:fld id="{00000000-1234-1234-1234-123412341234}" type="slidenum">
              <a:rPr lang="zh-TW" sz="1300"/>
              <a:t>‹#›</a:t>
            </a:fld>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3b41185b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2f3b41185b4_0_200: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Clr>
                <a:schemeClr val="dk1"/>
              </a:buClr>
              <a:buSzPts val="1100"/>
              <a:buFont typeface="Arial"/>
              <a:buNone/>
            </a:pPr>
            <a:r>
              <a:rPr lang="zh-TW" sz="1400"/>
              <a:t>This study uses a black velvet cloth to block the reflected light R from the camera’s side, ensuring that the camera captures a clean transmitted image T. It also captures the reflection-contaminated image I, forming the reflection pair (I,T).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Unlike previous method, this approach directly captures the transmitted light T without relying on RAW format.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Additionally, this paper collects data through video recording.</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After capturing a clean transmitted image T, as shown in the top-left image, the scene is actively adjusted to create varied reflective environments, such as blocking part of the reflective light source or adding/removing reflective objects, as seen in the other three images. This allows multiple reflection-contaminated images I to share the same clean transmitted image T as the ground truth.</a:t>
            </a:r>
            <a:endParaRPr sz="1400"/>
          </a:p>
          <a:p>
            <a:pPr indent="0" lvl="0" marL="0" rtl="0" algn="l">
              <a:lnSpc>
                <a:spcPct val="100000"/>
              </a:lnSpc>
              <a:spcBef>
                <a:spcPts val="0"/>
              </a:spcBef>
              <a:spcAft>
                <a:spcPts val="0"/>
              </a:spcAft>
              <a:buSzPts val="1300"/>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3b41185b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2f3b41185b4_0_247: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Clr>
                <a:schemeClr val="dk1"/>
              </a:buClr>
              <a:buSzPts val="1100"/>
              <a:buFont typeface="Arial"/>
              <a:buNone/>
            </a:pPr>
            <a:r>
              <a:rPr lang="zh-TW" sz="1400"/>
              <a:t>This study present a large-scale high-quality paired reflection dataset, Reflection Removal in the Wild (RRW)</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They collected a total of 14,952 high-resolution reflective pairs, which is 45 times larger than the previous real-world reflective pair dataset.</a:t>
            </a:r>
            <a:endParaRPr sz="1400"/>
          </a:p>
          <a:p>
            <a:pPr indent="0" lvl="0" marL="0" rtl="0" algn="l">
              <a:lnSpc>
                <a:spcPct val="100000"/>
              </a:lnSpc>
              <a:spcBef>
                <a:spcPts val="0"/>
              </a:spcBef>
              <a:spcAft>
                <a:spcPts val="0"/>
              </a:spcAft>
              <a:buSzPts val="1300"/>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3b5b05e6b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f3b5b05e6b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to remove the local object </a:t>
            </a:r>
            <a:r>
              <a:rPr lang="zh-TW"/>
              <a:t>reflection…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3b5b05e6b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f3b5b05e6b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3b41185b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2f3b41185b4_0_48: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3b5b05e6b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3b5b05e6b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f3b5b05e6b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f3b5b05e6b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3b41185b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f3b41185b4_0_31: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Clr>
                <a:schemeClr val="dk1"/>
              </a:buClr>
              <a:buSzPts val="1100"/>
              <a:buFont typeface="Arial"/>
              <a:buNone/>
            </a:pPr>
            <a:r>
              <a:rPr lang="zh-TW" sz="1400"/>
              <a:t>In the experiments, this study trained the models using a combination of previous datasets and the newly proposed RRW dataset.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For testing, the models were evaluated on three real-world datasets: the Real dataset, the Nature dataset, and the SIR2 dataset.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Performance results were assessed using PSNR and SSIM metrics.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To ensure fair comparison with state-of-the-art methods, pre-trained weights released by the original authors were used, along with the same inputs and evaluation codes.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Additional fine-tuning was performed on a few methods, as they were developed before the release of the Nature dataset.</a:t>
            </a:r>
            <a:endParaRPr sz="1400"/>
          </a:p>
          <a:p>
            <a:pPr indent="0" lvl="0" marL="0" rtl="0" algn="l">
              <a:lnSpc>
                <a:spcPct val="100000"/>
              </a:lnSpc>
              <a:spcBef>
                <a:spcPts val="0"/>
              </a:spcBef>
              <a:spcAft>
                <a:spcPts val="0"/>
              </a:spcAft>
              <a:buSzPts val="13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3b41185b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2f3b41185b4_0_43: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rPr lang="zh-TW" sz="1400"/>
              <a:t>This is a comparison of the results. Let's focus on the middle row for comparison. In this study‘s result, the residual reflection of the door behind the flowers and the outlines of the text have been successfully removed.</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3b5b05e6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2f3b5b05e6b_5_0: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rPr lang="zh-TW" sz="1400"/>
              <a:t>In terms of the scores, this study's results are mostly ranked first, with only one metric where it ranks second.</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f3b41185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g2f3b41185b4_0_7: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rPr lang="zh-TW" sz="1400"/>
              <a:t>This slide provides an overview of our presentation, covering the introduction, related work, the Reflection Physical Formulation, method, experiments, and conclusion. Now, let's start with the introduction.</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f3b5b05e6b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2f3b5b05e6b_6_30: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rPr lang="zh-TW" sz="1400"/>
              <a:t>This experiment compares the ablation study of two components in the system, and the results indicate that using both techniques yields better performance.</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f3b5b05e6b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2f3b5b05e6b_6_43: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rPr lang="zh-TW" sz="1400"/>
              <a:t>Another ablation study, which we found especially interesting, involved applying the two components to different research methods. The results showed improved scores compared to those in the original papers, suggesting that the authors' approach may offer broader applicability.</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f3b41185b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2f3b41185b4_0_53: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Clr>
                <a:schemeClr val="dk1"/>
              </a:buClr>
              <a:buSzPts val="1100"/>
              <a:buFont typeface="Arial"/>
              <a:buNone/>
            </a:pPr>
            <a:r>
              <a:rPr lang="zh-TW" sz="1400"/>
              <a:t>In summary, this study first explored the physical causes of reflection and proposed a new data collection method, resulting in the release of a new dataset, called RRW.</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To enhance reflection detection, the study introduced MaxRF, a technique that can accurately identify reflection areas in aligned image pairs.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Building on this, a location-aware framework for Single Image Reflection Removal (SIRR) was developed, further optimizing the reflection removal process by focusing on the areas most affected by reflections.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zh-TW" sz="1400"/>
              <a:t>Experimental results not only show better outcomes compared to other studies but also demonstrate that these techniques are effective when directly applied to other systems, achieving better performance.</a:t>
            </a:r>
            <a:endParaRPr sz="1400"/>
          </a:p>
          <a:p>
            <a:pPr indent="0" lvl="0" marL="0" rtl="0" algn="l">
              <a:lnSpc>
                <a:spcPct val="100000"/>
              </a:lnSpc>
              <a:spcBef>
                <a:spcPts val="0"/>
              </a:spcBef>
              <a:spcAft>
                <a:spcPts val="0"/>
              </a:spcAft>
              <a:buSzPts val="13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f3b41185b4_0_59:notes"/>
          <p:cNvSpPr/>
          <p:nvPr>
            <p:ph idx="2" type="sldImg"/>
          </p:nvPr>
        </p:nvSpPr>
        <p:spPr>
          <a:xfrm>
            <a:off x="430610" y="686405"/>
            <a:ext cx="5996700" cy="342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f3b41185b4_0_59:notes"/>
          <p:cNvSpPr txBox="1"/>
          <p:nvPr>
            <p:ph idx="1" type="body"/>
          </p:nvPr>
        </p:nvSpPr>
        <p:spPr>
          <a:xfrm>
            <a:off x="685801" y="4343402"/>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t/>
            </a:r>
            <a:endParaRPr/>
          </a:p>
        </p:txBody>
      </p:sp>
      <p:sp>
        <p:nvSpPr>
          <p:cNvPr id="253" name="Google Shape;253;g2f3b41185b4_0_59:notes"/>
          <p:cNvSpPr txBox="1"/>
          <p:nvPr>
            <p:ph idx="12" type="sldNum"/>
          </p:nvPr>
        </p:nvSpPr>
        <p:spPr>
          <a:xfrm>
            <a:off x="3884615" y="8685214"/>
            <a:ext cx="2971800" cy="457200"/>
          </a:xfrm>
          <a:prstGeom prst="rect">
            <a:avLst/>
          </a:prstGeom>
          <a:noFill/>
          <a:ln>
            <a:noFill/>
          </a:ln>
        </p:spPr>
        <p:txBody>
          <a:bodyPr anchorCtr="0" anchor="b" bIns="44650" lIns="89300" spcFirstLastPara="1" rIns="89300" wrap="square" tIns="44650">
            <a:noAutofit/>
          </a:bodyPr>
          <a:lstStyle/>
          <a:p>
            <a:pPr indent="0" lvl="0" marL="0" rtl="0" algn="r">
              <a:lnSpc>
                <a:spcPct val="100000"/>
              </a:lnSpc>
              <a:spcBef>
                <a:spcPts val="0"/>
              </a:spcBef>
              <a:spcAft>
                <a:spcPts val="0"/>
              </a:spcAft>
              <a:buSzPts val="1300"/>
              <a:buNone/>
            </a:pPr>
            <a:fld id="{00000000-1234-1234-1234-123412341234}" type="slidenum">
              <a:rPr lang="zh-TW" sz="1300"/>
              <a:t>‹#›</a:t>
            </a:fld>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3b41185b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f3b41185b4_0_37: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3b5b05e6b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f3b5b05e6b_6_7: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3b5b05e6b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f3b5b05e6b_6_13: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f3b5b05e6b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2f3b5b05e6b_6_51: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f3b41185b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g2f3b41185b4_0_13: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00000"/>
              </a:lnSpc>
              <a:spcBef>
                <a:spcPts val="0"/>
              </a:spcBef>
              <a:spcAft>
                <a:spcPts val="0"/>
              </a:spcAft>
              <a:buSzPts val="1300"/>
              <a:buNone/>
            </a:pPr>
            <a:r>
              <a:rPr lang="zh-TW" sz="1400"/>
              <a:t>This study focuses on removing reflections from single images captured in real-world conditions. Reflections, often caused by glass or other reflective surfaces, degrade image quality and affect subsequent computer vision tasks.</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f3b5b05e6b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g2f3b5b05e6b_6_71: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15000"/>
              </a:lnSpc>
              <a:spcBef>
                <a:spcPts val="1200"/>
              </a:spcBef>
              <a:spcAft>
                <a:spcPts val="0"/>
              </a:spcAft>
              <a:buClr>
                <a:schemeClr val="dk1"/>
              </a:buClr>
              <a:buSzPts val="1100"/>
              <a:buFont typeface="Arial"/>
              <a:buNone/>
            </a:pPr>
            <a:r>
              <a:rPr lang="zh-TW" sz="1400"/>
              <a:t>Existing methods struggle with accuracy in complex scenarios. The top-left image shows a photo with reflections, while the bottom-left image represents the desired outcome. The two images on the right show the results of other studies, and compared to the ground truth, you can see noticeable artifacts within them.</a:t>
            </a:r>
            <a:endParaRPr sz="1400"/>
          </a:p>
          <a:p>
            <a:pPr indent="0" lvl="0" marL="0" rtl="0" algn="l">
              <a:lnSpc>
                <a:spcPct val="115000"/>
              </a:lnSpc>
              <a:spcBef>
                <a:spcPts val="1200"/>
              </a:spcBef>
              <a:spcAft>
                <a:spcPts val="0"/>
              </a:spcAft>
              <a:buClr>
                <a:schemeClr val="dk1"/>
              </a:buClr>
              <a:buSzPts val="1100"/>
              <a:buFont typeface="Arial"/>
              <a:buNone/>
            </a:pPr>
            <a:r>
              <a:rPr lang="zh-TW" sz="1400"/>
              <a:t>Another issue is that training such models requires collecting datasets. Current data collection methods are either very costly and cumbersome, or they fail to accurately replicate real-world scenarios.</a:t>
            </a:r>
            <a:endParaRPr sz="1400"/>
          </a:p>
          <a:p>
            <a:pPr indent="0" lvl="0" marL="0" rtl="0" algn="l">
              <a:lnSpc>
                <a:spcPct val="115000"/>
              </a:lnSpc>
              <a:spcBef>
                <a:spcPts val="1200"/>
              </a:spcBef>
              <a:spcAft>
                <a:spcPts val="1200"/>
              </a:spcAft>
              <a:buSzPts val="1100"/>
              <a:buNone/>
            </a:pPr>
            <a:r>
              <a:rPr lang="zh-TW" sz="1400"/>
              <a:t>This study aims to improve accuracy and generalization while reducing costs.</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f3b5b05e6b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g2f3b5b05e6b_6_103: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15000"/>
              </a:lnSpc>
              <a:spcBef>
                <a:spcPts val="1200"/>
              </a:spcBef>
              <a:spcAft>
                <a:spcPts val="0"/>
              </a:spcAft>
              <a:buClr>
                <a:schemeClr val="dk1"/>
              </a:buClr>
              <a:buSzPts val="1100"/>
              <a:buFont typeface="Arial"/>
              <a:buNone/>
            </a:pPr>
            <a:r>
              <a:rPr lang="zh-TW" sz="1400">
                <a:solidFill>
                  <a:schemeClr val="dk1"/>
                </a:solidFill>
              </a:rPr>
              <a:t>Traditional methods relied on prior knowledge to design algorithms, but they often struggled to work across all scenarios.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400">
                <a:solidFill>
                  <a:schemeClr val="dk1"/>
                </a:solidFill>
              </a:rPr>
              <a:t>With the rise of deep learning, researchers began using neural networks to directly predict the transmission layer, offering better results and stability compared to traditional methods.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zh-TW" sz="1400">
                <a:solidFill>
                  <a:schemeClr val="dk1"/>
                </a:solidFill>
              </a:rPr>
              <a:t>Recent studies have attempted to utilize prior knowledge to design specific features and employ multi-stage systems to guide the model.</a:t>
            </a:r>
            <a:endParaRPr sz="1400">
              <a:solidFill>
                <a:schemeClr val="dk1"/>
              </a:solidFill>
            </a:endParaRPr>
          </a:p>
          <a:p>
            <a:pPr indent="0" lvl="0" marL="0" rtl="0" algn="l">
              <a:lnSpc>
                <a:spcPct val="100000"/>
              </a:lnSpc>
              <a:spcBef>
                <a:spcPts val="1200"/>
              </a:spcBef>
              <a:spcAft>
                <a:spcPts val="0"/>
              </a:spcAft>
              <a:buSzPts val="1300"/>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3b41185b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2f3b41185b4_0_19: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15000"/>
              </a:lnSpc>
              <a:spcBef>
                <a:spcPts val="1200"/>
              </a:spcBef>
              <a:spcAft>
                <a:spcPts val="0"/>
              </a:spcAft>
              <a:buClr>
                <a:schemeClr val="dk1"/>
              </a:buClr>
              <a:buSzPts val="1100"/>
              <a:buFont typeface="Arial"/>
              <a:buNone/>
            </a:pPr>
            <a:r>
              <a:rPr lang="zh-TW"/>
              <a:t>CEILNet utilizes a two-stage model architecture. In the first step, the model uses the original image and its edge information to predict the edges of the transmission layer, and then reconstructs the transmission layer.</a:t>
            </a:r>
            <a:endParaRPr/>
          </a:p>
          <a:p>
            <a:pPr indent="0" lvl="0" marL="0" rtl="0" algn="l">
              <a:lnSpc>
                <a:spcPct val="115000"/>
              </a:lnSpc>
              <a:spcBef>
                <a:spcPts val="1200"/>
              </a:spcBef>
              <a:spcAft>
                <a:spcPts val="0"/>
              </a:spcAft>
              <a:buClr>
                <a:schemeClr val="dk1"/>
              </a:buClr>
              <a:buSzPts val="1100"/>
              <a:buFont typeface="Arial"/>
              <a:buNone/>
            </a:pPr>
            <a:r>
              <a:rPr lang="zh-TW"/>
              <a:t>LANet incorporates LSTM into the model, simultaneously predicting both the transmission layer and the reflection layer. It improves the results by enhancing the reflection boundaries using Laplacian features.</a:t>
            </a:r>
            <a:endParaRPr/>
          </a:p>
          <a:p>
            <a:pPr indent="0" lvl="0" marL="0" rtl="0" algn="l">
              <a:lnSpc>
                <a:spcPct val="115000"/>
              </a:lnSpc>
              <a:spcBef>
                <a:spcPts val="1200"/>
              </a:spcBef>
              <a:spcAft>
                <a:spcPts val="1200"/>
              </a:spcAft>
              <a:buSzPts val="1100"/>
              <a:buNone/>
            </a:pPr>
            <a:r>
              <a:rPr lang="zh-TW"/>
              <a:t>Other related studies follow a similar approach. They try to leverage the transmission layer or reflection layer from the training data pairs to calculate different features. These studies use multi-stage models that first predict this information and then use it as additional inputs during the final restoration process to better guide the restoration of the transmission layer. This raises a new question: What kind of information is beneficial for predicting the transmission layer? And how should we process this information and incorporate it into the training 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f3b41185b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2f3b41185b4_0_189: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lnSpc>
                <a:spcPct val="115000"/>
              </a:lnSpc>
              <a:spcBef>
                <a:spcPts val="1200"/>
              </a:spcBef>
              <a:spcAft>
                <a:spcPts val="0"/>
              </a:spcAft>
              <a:buClr>
                <a:schemeClr val="dk1"/>
              </a:buClr>
              <a:buSzPts val="1100"/>
              <a:buFont typeface="Arial"/>
              <a:buNone/>
            </a:pPr>
            <a:r>
              <a:rPr lang="zh-TW" sz="1400"/>
              <a:t>fa ci li tate ˇ-ˇˇ-</a:t>
            </a:r>
            <a:endParaRPr sz="1400"/>
          </a:p>
          <a:p>
            <a:pPr indent="0" lvl="0" marL="0" rtl="0" algn="l">
              <a:lnSpc>
                <a:spcPct val="115000"/>
              </a:lnSpc>
              <a:spcBef>
                <a:spcPts val="1200"/>
              </a:spcBef>
              <a:spcAft>
                <a:spcPts val="0"/>
              </a:spcAft>
              <a:buClr>
                <a:schemeClr val="dk1"/>
              </a:buClr>
              <a:buSzPts val="1100"/>
              <a:buFont typeface="Arial"/>
              <a:buNone/>
            </a:pPr>
            <a:r>
              <a:rPr lang="zh-TW" sz="1400"/>
              <a:t>This section defines each type of light clearly to facilitate smoother discussions.</a:t>
            </a:r>
            <a:endParaRPr sz="1400"/>
          </a:p>
          <a:p>
            <a:pPr indent="0" lvl="0" marL="0" rtl="0" algn="l">
              <a:lnSpc>
                <a:spcPct val="115000"/>
              </a:lnSpc>
              <a:spcBef>
                <a:spcPts val="1200"/>
              </a:spcBef>
              <a:spcAft>
                <a:spcPts val="0"/>
              </a:spcAft>
              <a:buClr>
                <a:schemeClr val="dk1"/>
              </a:buClr>
              <a:buSzPts val="1100"/>
              <a:buFont typeface="Arial"/>
              <a:buNone/>
            </a:pPr>
            <a:r>
              <a:rPr lang="zh-TW" sz="1400"/>
              <a:t>The reflection-contaminated I,</a:t>
            </a:r>
            <a:r>
              <a:rPr lang="zh-TW" sz="1400"/>
              <a:t> </a:t>
            </a:r>
            <a:r>
              <a:rPr lang="zh-TW" sz="1400"/>
              <a:t>typically the input for Single Image Reflection Removal (SIRR), is composed of a mixture of reflected light R and transmitted light T.</a:t>
            </a:r>
            <a:endParaRPr sz="1400"/>
          </a:p>
          <a:p>
            <a:pPr indent="0" lvl="0" marL="0" rtl="0" algn="l">
              <a:lnSpc>
                <a:spcPct val="115000"/>
              </a:lnSpc>
              <a:spcBef>
                <a:spcPts val="1200"/>
              </a:spcBef>
              <a:spcAft>
                <a:spcPts val="0"/>
              </a:spcAft>
              <a:buClr>
                <a:schemeClr val="dk1"/>
              </a:buClr>
              <a:buSzPts val="1100"/>
              <a:buFont typeface="Arial"/>
              <a:buNone/>
            </a:pPr>
            <a:r>
              <a:rPr lang="zh-TW" sz="1400"/>
              <a:t>The transmitted light T, typically the expected output for SIRR, comes from the background light B behind the mirror. As the background light passes through the mirror, it undergoes refraction.</a:t>
            </a:r>
            <a:endParaRPr sz="1400"/>
          </a:p>
          <a:p>
            <a:pPr indent="0" lvl="0" marL="0" rtl="0" algn="l">
              <a:lnSpc>
                <a:spcPct val="115000"/>
              </a:lnSpc>
              <a:spcBef>
                <a:spcPts val="1200"/>
              </a:spcBef>
              <a:spcAft>
                <a:spcPts val="0"/>
              </a:spcAft>
              <a:buClr>
                <a:schemeClr val="dk1"/>
              </a:buClr>
              <a:buSzPts val="1100"/>
              <a:buFont typeface="Arial"/>
              <a:buNone/>
            </a:pPr>
            <a:r>
              <a:rPr lang="zh-TW" sz="1400"/>
              <a:t>The reflected light R is generated by light sources on the camera’s side and consists of two parts:</a:t>
            </a:r>
            <a:endParaRPr sz="1400"/>
          </a:p>
          <a:p>
            <a:pPr indent="0" lvl="0" marL="0" rtl="0" algn="l">
              <a:lnSpc>
                <a:spcPct val="115000"/>
              </a:lnSpc>
              <a:spcBef>
                <a:spcPts val="1200"/>
              </a:spcBef>
              <a:spcAft>
                <a:spcPts val="0"/>
              </a:spcAft>
              <a:buClr>
                <a:schemeClr val="dk1"/>
              </a:buClr>
              <a:buSzPts val="1100"/>
              <a:buFont typeface="Arial"/>
              <a:buNone/>
            </a:pPr>
            <a:r>
              <a:rPr lang="zh-TW" sz="1400"/>
              <a:t>1.  The first part R1 is a</a:t>
            </a:r>
            <a:r>
              <a:rPr lang="zh-TW" sz="1400"/>
              <a:t> virtual contents formed by the reflection of local object light, usually occupying only part of the image. This reflection can occlude or overlap with the transmitted light.</a:t>
            </a:r>
            <a:endParaRPr sz="1400"/>
          </a:p>
          <a:p>
            <a:pPr indent="0" lvl="0" marL="0" rtl="0" algn="l">
              <a:lnSpc>
                <a:spcPct val="115000"/>
              </a:lnSpc>
              <a:spcBef>
                <a:spcPts val="1200"/>
              </a:spcBef>
              <a:spcAft>
                <a:spcPts val="0"/>
              </a:spcAft>
              <a:buClr>
                <a:schemeClr val="dk1"/>
              </a:buClr>
              <a:buSzPts val="1100"/>
              <a:buFont typeface="Arial"/>
              <a:buNone/>
            </a:pPr>
            <a:r>
              <a:rPr lang="zh-TW" sz="1400"/>
              <a:t>a ten u ation</a:t>
            </a:r>
            <a:endParaRPr sz="1400"/>
          </a:p>
          <a:p>
            <a:pPr indent="0" lvl="0" marL="0" rtl="0" algn="l">
              <a:lnSpc>
                <a:spcPct val="115000"/>
              </a:lnSpc>
              <a:spcBef>
                <a:spcPts val="1200"/>
              </a:spcBef>
              <a:spcAft>
                <a:spcPts val="0"/>
              </a:spcAft>
              <a:buClr>
                <a:schemeClr val="dk1"/>
              </a:buClr>
              <a:buSzPts val="1100"/>
              <a:buFont typeface="Arial"/>
              <a:buNone/>
            </a:pPr>
            <a:r>
              <a:rPr lang="zh-TW" sz="1400"/>
              <a:t>2.  The second part R2 is caused by the reflection of global ambient light, leading to attenuation of the image’s overall color and contrast.</a:t>
            </a:r>
            <a:endParaRPr sz="1400"/>
          </a:p>
          <a:p>
            <a:pPr indent="0" lvl="0" marL="0" rtl="0" algn="l">
              <a:lnSpc>
                <a:spcPct val="115000"/>
              </a:lnSpc>
              <a:spcBef>
                <a:spcPts val="1200"/>
              </a:spcBef>
              <a:spcAft>
                <a:spcPts val="0"/>
              </a:spcAft>
              <a:buClr>
                <a:schemeClr val="dk1"/>
              </a:buClr>
              <a:buSzPts val="1100"/>
              <a:buFont typeface="Arial"/>
              <a:buNone/>
            </a:pPr>
            <a:r>
              <a:rPr lang="zh-TW" sz="1400"/>
              <a:t>(Since the local object light only exists in certain areas, removing it is more challenging. Therefore, this paper proposes MaxRF to capture the reflection positions of the local object light.)</a:t>
            </a:r>
            <a:endParaRPr sz="1400"/>
          </a:p>
          <a:p>
            <a:pPr indent="0" lvl="0" marL="0" rtl="0" algn="l">
              <a:lnSpc>
                <a:spcPct val="115000"/>
              </a:lnSpc>
              <a:spcBef>
                <a:spcPts val="1200"/>
              </a:spcBef>
              <a:spcAft>
                <a:spcPts val="120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3b41185b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2f3b41185b4_0_25: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Clr>
                <a:schemeClr val="dk1"/>
              </a:buClr>
              <a:buSzPts val="1100"/>
              <a:buFont typeface="Arial"/>
              <a:buNone/>
            </a:pPr>
            <a:r>
              <a:rPr lang="zh-TW" sz="1600"/>
              <a:t>After defining the different types of light, we then move on to the methodology.</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zh-TW" sz="1600"/>
              <a:t>First, I will discuss the data collection pipeline, followed by Jianting, who will cover MaxRF and the network architecture.</a:t>
            </a:r>
            <a:endParaRPr sz="1600"/>
          </a:p>
          <a:p>
            <a:pPr indent="0" lvl="0" marL="0" rtl="0" algn="l">
              <a:lnSpc>
                <a:spcPct val="100000"/>
              </a:lnSpc>
              <a:spcBef>
                <a:spcPts val="0"/>
              </a:spcBef>
              <a:spcAft>
                <a:spcPts val="0"/>
              </a:spcAft>
              <a:buSzPts val="1300"/>
              <a:buNone/>
            </a:pPr>
            <a:r>
              <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3b41185b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2f3b41185b4_0_174:notes"/>
          <p:cNvSpPr txBox="1"/>
          <p:nvPr>
            <p:ph idx="1" type="body"/>
          </p:nvPr>
        </p:nvSpPr>
        <p:spPr>
          <a:xfrm>
            <a:off x="685800" y="4343400"/>
            <a:ext cx="5486400" cy="4114800"/>
          </a:xfrm>
          <a:prstGeom prst="rect">
            <a:avLst/>
          </a:prstGeom>
          <a:noFill/>
          <a:ln>
            <a:noFill/>
          </a:ln>
        </p:spPr>
        <p:txBody>
          <a:bodyPr anchorCtr="0" anchor="t" bIns="44650" lIns="89300" spcFirstLastPara="1" rIns="89300" wrap="square" tIns="44650">
            <a:noAutofit/>
          </a:bodyPr>
          <a:lstStyle/>
          <a:p>
            <a:pPr indent="0" lvl="0" marL="0" rtl="0" algn="l">
              <a:spcBef>
                <a:spcPts val="0"/>
              </a:spcBef>
              <a:spcAft>
                <a:spcPts val="0"/>
              </a:spcAft>
              <a:buClr>
                <a:schemeClr val="dk1"/>
              </a:buClr>
              <a:buSzPts val="1100"/>
              <a:buFont typeface="Arial"/>
              <a:buNone/>
            </a:pPr>
            <a:r>
              <a:rPr lang="zh-TW" sz="1400">
                <a:solidFill>
                  <a:schemeClr val="dk1"/>
                </a:solidFill>
              </a:rPr>
              <a:t>First, in data collection, we need to capture an image containing reflections as the model’s input and an image without reflections as the output, referred to here as a reflection pair.</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chemeClr val="dk1"/>
                </a:solidFill>
              </a:rPr>
              <a:t>References \[19, 39, 53\] obtain the reflection pair (I, B) by capturing images with and without the glass in place, as shown in image a.</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chemeClr val="dk1"/>
                </a:solidFill>
              </a:rPr>
              <a:t>First, they capture an image I with reflections. Then, after removing the glass, they capture an image containing only the background light B. This pair (I,B) is used as the reflection pair.</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chemeClr val="dk1"/>
                </a:solidFill>
              </a:rPr>
              <a:t>However, this method do not account for refraction and color changes that occur when light passes through the glass.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chemeClr val="dk1"/>
                </a:solidFill>
              </a:rPr>
              <a:t>As a result, when the glass is thicker or colored, it leads to pixel misalignment and color distortion.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chemeClr val="dk1"/>
                </a:solidFill>
              </a:rPr>
              <a:t>The misalignment makes subsequent network training more difficult \[15\], and the color distortion limits the applicability of this data collection method.</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chemeClr val="dk1"/>
                </a:solidFill>
              </a:rPr>
              <a:t>References \[15, 16\] simply capture a reflected image I, and block the background light B to obtain the reflected light R. Then, they obtain the transmitted light T by subtracting the reflected light R from I, which is based on the observation of the linear physical composition in RAW data, and use (I,T) as reflection pairs.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zh-TW" sz="1400">
                <a:solidFill>
                  <a:schemeClr val="dk1"/>
                </a:solidFill>
              </a:rPr>
              <a:t>This approach requires collecting data in RAW format, and the resulting data may still contain subtle reflection artifacts.</a:t>
            </a:r>
            <a:endParaRPr sz="1400">
              <a:solidFill>
                <a:schemeClr val="dk1"/>
              </a:solidFill>
            </a:endParaRPr>
          </a:p>
          <a:p>
            <a:pPr indent="0" lvl="0" marL="0" rtl="0" algn="l">
              <a:lnSpc>
                <a:spcPct val="100000"/>
              </a:lnSpc>
              <a:spcBef>
                <a:spcPts val="0"/>
              </a:spcBef>
              <a:spcAft>
                <a:spcPts val="0"/>
              </a:spcAft>
              <a:buSzPts val="1300"/>
              <a:buNone/>
            </a:pPr>
            <a:r>
              <a:t/>
            </a:r>
            <a:endParaRPr sz="14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標題投影片">
  <p:cSld name="1_標題投影片">
    <p:spTree>
      <p:nvGrpSpPr>
        <p:cNvPr id="50" name="Shape 50"/>
        <p:cNvGrpSpPr/>
        <p:nvPr/>
      </p:nvGrpSpPr>
      <p:grpSpPr>
        <a:xfrm>
          <a:off x="0" y="0"/>
          <a:ext cx="0" cy="0"/>
          <a:chOff x="0" y="0"/>
          <a:chExt cx="0" cy="0"/>
        </a:xfrm>
      </p:grpSpPr>
      <p:sp>
        <p:nvSpPr>
          <p:cNvPr id="51" name="Google Shape;51;p13"/>
          <p:cNvSpPr txBox="1"/>
          <p:nvPr>
            <p:ph type="ctrTitle"/>
          </p:nvPr>
        </p:nvSpPr>
        <p:spPr>
          <a:xfrm>
            <a:off x="179512" y="983177"/>
            <a:ext cx="8856900" cy="1102500"/>
          </a:xfrm>
          <a:prstGeom prst="rect">
            <a:avLst/>
          </a:prstGeom>
          <a:noFill/>
          <a:ln>
            <a:noFill/>
          </a:ln>
        </p:spPr>
        <p:txBody>
          <a:bodyPr anchorCtr="0" anchor="b" bIns="91425" lIns="91425" spcFirstLastPara="1" rIns="91425" wrap="square" tIns="45700">
            <a:normAutofit/>
          </a:bodyPr>
          <a:lstStyle>
            <a:lvl1pPr lvl="0" rtl="0" algn="ctr">
              <a:lnSpc>
                <a:spcPct val="100000"/>
              </a:lnSpc>
              <a:spcBef>
                <a:spcPts val="0"/>
              </a:spcBef>
              <a:spcAft>
                <a:spcPts val="0"/>
              </a:spcAft>
              <a:buClr>
                <a:srgbClr val="003399"/>
              </a:buClr>
              <a:buSzPts val="3600"/>
              <a:buFont typeface="Libre Franklin"/>
              <a:buNone/>
              <a:defRPr b="0" sz="3600">
                <a:solidFill>
                  <a:srgbClr val="003399"/>
                </a:solidFill>
                <a:latin typeface="Libre Franklin"/>
                <a:ea typeface="Libre Franklin"/>
                <a:cs typeface="Libre Franklin"/>
                <a:sym typeface="Libre Franklin"/>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13"/>
          <p:cNvSpPr txBox="1"/>
          <p:nvPr>
            <p:ph idx="1" type="subTitle"/>
          </p:nvPr>
        </p:nvSpPr>
        <p:spPr>
          <a:xfrm>
            <a:off x="2347664" y="2193708"/>
            <a:ext cx="4240500" cy="4860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580"/>
              </a:spcBef>
              <a:spcAft>
                <a:spcPts val="0"/>
              </a:spcAft>
              <a:buSzPts val="2380"/>
              <a:buNone/>
              <a:defRPr sz="2800">
                <a:solidFill>
                  <a:schemeClr val="dk1"/>
                </a:solidFill>
                <a:latin typeface="Times"/>
                <a:ea typeface="Times"/>
                <a:cs typeface="Times"/>
                <a:sym typeface="Times"/>
              </a:defRPr>
            </a:lvl1pPr>
            <a:lvl2pPr lvl="1" rtl="0" algn="ctr">
              <a:lnSpc>
                <a:spcPct val="100000"/>
              </a:lnSpc>
              <a:spcBef>
                <a:spcPts val="370"/>
              </a:spcBef>
              <a:spcAft>
                <a:spcPts val="0"/>
              </a:spcAft>
              <a:buSzPts val="2040"/>
              <a:buNone/>
              <a:defRPr>
                <a:solidFill>
                  <a:srgbClr val="888888"/>
                </a:solidFill>
              </a:defRPr>
            </a:lvl2pPr>
            <a:lvl3pPr lvl="2" rtl="0" algn="ctr">
              <a:lnSpc>
                <a:spcPct val="100000"/>
              </a:lnSpc>
              <a:spcBef>
                <a:spcPts val="370"/>
              </a:spcBef>
              <a:spcAft>
                <a:spcPts val="0"/>
              </a:spcAft>
              <a:buSzPts val="1700"/>
              <a:buNone/>
              <a:defRPr>
                <a:solidFill>
                  <a:srgbClr val="888888"/>
                </a:solidFill>
              </a:defRPr>
            </a:lvl3pPr>
            <a:lvl4pPr lvl="3" rtl="0" algn="ctr">
              <a:lnSpc>
                <a:spcPct val="100000"/>
              </a:lnSpc>
              <a:spcBef>
                <a:spcPts val="370"/>
              </a:spcBef>
              <a:spcAft>
                <a:spcPts val="0"/>
              </a:spcAft>
              <a:buSzPts val="1600"/>
              <a:buNone/>
              <a:defRPr>
                <a:solidFill>
                  <a:srgbClr val="888888"/>
                </a:solidFill>
              </a:defRPr>
            </a:lvl4pPr>
            <a:lvl5pPr lvl="4" rtl="0" algn="ctr">
              <a:lnSpc>
                <a:spcPct val="100000"/>
              </a:lnSpc>
              <a:spcBef>
                <a:spcPts val="370"/>
              </a:spcBef>
              <a:spcAft>
                <a:spcPts val="0"/>
              </a:spcAft>
              <a:buSzPts val="2000"/>
              <a:buFont typeface="Calibri"/>
              <a:buNone/>
              <a:defRPr>
                <a:solidFill>
                  <a:srgbClr val="888888"/>
                </a:solidFill>
              </a:defRPr>
            </a:lvl5pPr>
            <a:lvl6pPr lvl="5" rtl="0" algn="ctr">
              <a:lnSpc>
                <a:spcPct val="100000"/>
              </a:lnSpc>
              <a:spcBef>
                <a:spcPts val="370"/>
              </a:spcBef>
              <a:spcAft>
                <a:spcPts val="0"/>
              </a:spcAft>
              <a:buSzPts val="1800"/>
              <a:buFont typeface="Libre Baskerville"/>
              <a:buNone/>
              <a:defRPr>
                <a:solidFill>
                  <a:srgbClr val="888888"/>
                </a:solidFill>
              </a:defRPr>
            </a:lvl6pPr>
            <a:lvl7pPr lvl="6" rtl="0" algn="ctr">
              <a:lnSpc>
                <a:spcPct val="100000"/>
              </a:lnSpc>
              <a:spcBef>
                <a:spcPts val="370"/>
              </a:spcBef>
              <a:spcAft>
                <a:spcPts val="0"/>
              </a:spcAft>
              <a:buSzPts val="1800"/>
              <a:buFont typeface="Libre Baskerville"/>
              <a:buNone/>
              <a:defRPr>
                <a:solidFill>
                  <a:srgbClr val="888888"/>
                </a:solidFill>
              </a:defRPr>
            </a:lvl7pPr>
            <a:lvl8pPr lvl="7" rtl="0" algn="ctr">
              <a:lnSpc>
                <a:spcPct val="100000"/>
              </a:lnSpc>
              <a:spcBef>
                <a:spcPts val="370"/>
              </a:spcBef>
              <a:spcAft>
                <a:spcPts val="0"/>
              </a:spcAft>
              <a:buSzPts val="1800"/>
              <a:buFont typeface="Libre Baskerville"/>
              <a:buNone/>
              <a:defRPr>
                <a:solidFill>
                  <a:srgbClr val="888888"/>
                </a:solidFill>
              </a:defRPr>
            </a:lvl8pPr>
            <a:lvl9pPr lvl="8" rtl="0" algn="ctr">
              <a:lnSpc>
                <a:spcPct val="100000"/>
              </a:lnSpc>
              <a:spcBef>
                <a:spcPts val="370"/>
              </a:spcBef>
              <a:spcAft>
                <a:spcPts val="0"/>
              </a:spcAft>
              <a:buSzPts val="1800"/>
              <a:buFont typeface="Libre Baskerville"/>
              <a:buNone/>
              <a:defRPr>
                <a:solidFill>
                  <a:srgbClr val="888888"/>
                </a:solidFill>
              </a:defRPr>
            </a:lvl9pPr>
          </a:lstStyle>
          <a:p/>
        </p:txBody>
      </p:sp>
      <p:sp>
        <p:nvSpPr>
          <p:cNvPr id="53" name="Google Shape;53;p13"/>
          <p:cNvSpPr txBox="1"/>
          <p:nvPr>
            <p:ph idx="10" type="dt"/>
          </p:nvPr>
        </p:nvSpPr>
        <p:spPr>
          <a:xfrm>
            <a:off x="6172200" y="4643438"/>
            <a:ext cx="2476500" cy="357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13"/>
          <p:cNvSpPr txBox="1"/>
          <p:nvPr>
            <p:ph idx="2" type="body"/>
          </p:nvPr>
        </p:nvSpPr>
        <p:spPr>
          <a:xfrm>
            <a:off x="738809" y="141480"/>
            <a:ext cx="7793700" cy="324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580"/>
              </a:spcBef>
              <a:spcAft>
                <a:spcPts val="0"/>
              </a:spcAft>
              <a:buSzPts val="1530"/>
              <a:buNone/>
              <a:defRPr b="0" i="0" sz="1800" u="none" strike="noStrike">
                <a:solidFill>
                  <a:schemeClr val="dk1"/>
                </a:solidFill>
                <a:latin typeface="Times"/>
                <a:ea typeface="Times"/>
                <a:cs typeface="Times"/>
                <a:sym typeface="Times"/>
              </a:defRPr>
            </a:lvl1pPr>
            <a:lvl2pPr indent="-325755" lvl="1" marL="914400" rtl="0" algn="l">
              <a:lnSpc>
                <a:spcPct val="100000"/>
              </a:lnSpc>
              <a:spcBef>
                <a:spcPts val="370"/>
              </a:spcBef>
              <a:spcAft>
                <a:spcPts val="0"/>
              </a:spcAft>
              <a:buSzPts val="1530"/>
              <a:buChar char="⚫"/>
              <a:defRPr/>
            </a:lvl2pPr>
            <a:lvl3pPr indent="-325755" lvl="2" marL="1371600" rtl="0" algn="l">
              <a:lnSpc>
                <a:spcPct val="100000"/>
              </a:lnSpc>
              <a:spcBef>
                <a:spcPts val="370"/>
              </a:spcBef>
              <a:spcAft>
                <a:spcPts val="0"/>
              </a:spcAft>
              <a:buSzPts val="1530"/>
              <a:buChar char="⚫"/>
              <a:defRPr/>
            </a:lvl3pPr>
            <a:lvl4pPr indent="-320039" lvl="3" marL="1828800" rtl="0" algn="l">
              <a:lnSpc>
                <a:spcPct val="100000"/>
              </a:lnSpc>
              <a:spcBef>
                <a:spcPts val="370"/>
              </a:spcBef>
              <a:spcAft>
                <a:spcPts val="0"/>
              </a:spcAft>
              <a:buSzPts val="1440"/>
              <a:buChar char="⚫"/>
              <a:defRPr/>
            </a:lvl4pPr>
            <a:lvl5pPr indent="-342900" lvl="4" marL="2286000" rtl="0" algn="l">
              <a:lnSpc>
                <a:spcPct val="100000"/>
              </a:lnSpc>
              <a:spcBef>
                <a:spcPts val="370"/>
              </a:spcBef>
              <a:spcAft>
                <a:spcPts val="0"/>
              </a:spcAft>
              <a:buSzPts val="1800"/>
              <a:buChar char="o"/>
              <a:defRPr/>
            </a:lvl5pPr>
            <a:lvl6pPr indent="-342900" lvl="5" marL="2743200" rtl="0" algn="l">
              <a:lnSpc>
                <a:spcPct val="100000"/>
              </a:lnSpc>
              <a:spcBef>
                <a:spcPts val="370"/>
              </a:spcBef>
              <a:spcAft>
                <a:spcPts val="0"/>
              </a:spcAft>
              <a:buSzPts val="1800"/>
              <a:buChar char="•"/>
              <a:defRPr/>
            </a:lvl6pPr>
            <a:lvl7pPr indent="-342900" lvl="6" marL="3200400" rtl="0" algn="l">
              <a:lnSpc>
                <a:spcPct val="100000"/>
              </a:lnSpc>
              <a:spcBef>
                <a:spcPts val="370"/>
              </a:spcBef>
              <a:spcAft>
                <a:spcPts val="0"/>
              </a:spcAft>
              <a:buSzPts val="1800"/>
              <a:buChar char="•"/>
              <a:defRPr/>
            </a:lvl7pPr>
            <a:lvl8pPr indent="-342900" lvl="7" marL="3657600" rtl="0" algn="l">
              <a:lnSpc>
                <a:spcPct val="100000"/>
              </a:lnSpc>
              <a:spcBef>
                <a:spcPts val="370"/>
              </a:spcBef>
              <a:spcAft>
                <a:spcPts val="0"/>
              </a:spcAft>
              <a:buSzPts val="1800"/>
              <a:buChar char="•"/>
              <a:defRPr/>
            </a:lvl8pPr>
            <a:lvl9pPr indent="-342900" lvl="8" marL="4114800" rtl="0" algn="l">
              <a:lnSpc>
                <a:spcPct val="100000"/>
              </a:lnSpc>
              <a:spcBef>
                <a:spcPts val="370"/>
              </a:spcBef>
              <a:spcAft>
                <a:spcPts val="0"/>
              </a:spcAft>
              <a:buSzPts val="1800"/>
              <a:buChar char="•"/>
              <a:defRPr/>
            </a:lvl9pPr>
          </a:lstStyle>
          <a:p/>
        </p:txBody>
      </p:sp>
      <p:sp>
        <p:nvSpPr>
          <p:cNvPr id="55" name="Google Shape;55;p13"/>
          <p:cNvSpPr txBox="1"/>
          <p:nvPr>
            <p:ph idx="3" type="body"/>
          </p:nvPr>
        </p:nvSpPr>
        <p:spPr>
          <a:xfrm>
            <a:off x="2915816" y="3111810"/>
            <a:ext cx="3024300" cy="5406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580"/>
              </a:spcBef>
              <a:spcAft>
                <a:spcPts val="0"/>
              </a:spcAft>
              <a:buSzPts val="1700"/>
              <a:buNone/>
              <a:defRPr sz="2000">
                <a:solidFill>
                  <a:schemeClr val="dk1"/>
                </a:solidFill>
                <a:latin typeface="Times"/>
                <a:ea typeface="Times"/>
                <a:cs typeface="Times"/>
                <a:sym typeface="Times"/>
              </a:defRPr>
            </a:lvl1pPr>
            <a:lvl2pPr indent="-325755" lvl="1" marL="914400" rtl="0" algn="l">
              <a:lnSpc>
                <a:spcPct val="100000"/>
              </a:lnSpc>
              <a:spcBef>
                <a:spcPts val="370"/>
              </a:spcBef>
              <a:spcAft>
                <a:spcPts val="0"/>
              </a:spcAft>
              <a:buSzPts val="1530"/>
              <a:buChar char="⚫"/>
              <a:defRPr/>
            </a:lvl2pPr>
            <a:lvl3pPr indent="-325755" lvl="2" marL="1371600" rtl="0" algn="l">
              <a:lnSpc>
                <a:spcPct val="100000"/>
              </a:lnSpc>
              <a:spcBef>
                <a:spcPts val="370"/>
              </a:spcBef>
              <a:spcAft>
                <a:spcPts val="0"/>
              </a:spcAft>
              <a:buSzPts val="1530"/>
              <a:buChar char="⚫"/>
              <a:defRPr/>
            </a:lvl3pPr>
            <a:lvl4pPr indent="-320039" lvl="3" marL="1828800" rtl="0" algn="l">
              <a:lnSpc>
                <a:spcPct val="100000"/>
              </a:lnSpc>
              <a:spcBef>
                <a:spcPts val="370"/>
              </a:spcBef>
              <a:spcAft>
                <a:spcPts val="0"/>
              </a:spcAft>
              <a:buSzPts val="1440"/>
              <a:buChar char="⚫"/>
              <a:defRPr/>
            </a:lvl4pPr>
            <a:lvl5pPr indent="-342900" lvl="4" marL="2286000" rtl="0" algn="l">
              <a:lnSpc>
                <a:spcPct val="100000"/>
              </a:lnSpc>
              <a:spcBef>
                <a:spcPts val="370"/>
              </a:spcBef>
              <a:spcAft>
                <a:spcPts val="0"/>
              </a:spcAft>
              <a:buSzPts val="1800"/>
              <a:buChar char="o"/>
              <a:defRPr/>
            </a:lvl5pPr>
            <a:lvl6pPr indent="-342900" lvl="5" marL="2743200" rtl="0" algn="l">
              <a:lnSpc>
                <a:spcPct val="100000"/>
              </a:lnSpc>
              <a:spcBef>
                <a:spcPts val="370"/>
              </a:spcBef>
              <a:spcAft>
                <a:spcPts val="0"/>
              </a:spcAft>
              <a:buSzPts val="1800"/>
              <a:buChar char="•"/>
              <a:defRPr/>
            </a:lvl6pPr>
            <a:lvl7pPr indent="-342900" lvl="6" marL="3200400" rtl="0" algn="l">
              <a:lnSpc>
                <a:spcPct val="100000"/>
              </a:lnSpc>
              <a:spcBef>
                <a:spcPts val="370"/>
              </a:spcBef>
              <a:spcAft>
                <a:spcPts val="0"/>
              </a:spcAft>
              <a:buSzPts val="1800"/>
              <a:buChar char="•"/>
              <a:defRPr/>
            </a:lvl7pPr>
            <a:lvl8pPr indent="-342900" lvl="7" marL="3657600" rtl="0" algn="l">
              <a:lnSpc>
                <a:spcPct val="100000"/>
              </a:lnSpc>
              <a:spcBef>
                <a:spcPts val="370"/>
              </a:spcBef>
              <a:spcAft>
                <a:spcPts val="0"/>
              </a:spcAft>
              <a:buSzPts val="1800"/>
              <a:buChar char="•"/>
              <a:defRPr/>
            </a:lvl8pPr>
            <a:lvl9pPr indent="-342900" lvl="8" marL="4114800" rtl="0" algn="l">
              <a:lnSpc>
                <a:spcPct val="100000"/>
              </a:lnSpc>
              <a:spcBef>
                <a:spcPts val="37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143525" y="1378776"/>
            <a:ext cx="8856900" cy="843600"/>
          </a:xfrm>
          <a:prstGeom prst="rect">
            <a:avLst/>
          </a:prstGeom>
          <a:noFill/>
          <a:ln>
            <a:noFill/>
          </a:ln>
        </p:spPr>
        <p:txBody>
          <a:bodyPr anchorCtr="0" anchor="b" bIns="91425"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1" lang="zh-TW" sz="2940">
                <a:solidFill>
                  <a:srgbClr val="0070C0"/>
                </a:solidFill>
                <a:latin typeface="Calibri"/>
                <a:ea typeface="Calibri"/>
                <a:cs typeface="Calibri"/>
                <a:sym typeface="Calibri"/>
              </a:rPr>
              <a:t>Revisiting Single Image Reflection Removal In the Wild</a:t>
            </a:r>
            <a:endParaRPr b="1" sz="2940">
              <a:solidFill>
                <a:srgbClr val="0070C0"/>
              </a:solidFill>
              <a:latin typeface="Calibri"/>
              <a:ea typeface="Calibri"/>
              <a:cs typeface="Calibri"/>
              <a:sym typeface="Calibri"/>
            </a:endParaRPr>
          </a:p>
        </p:txBody>
      </p:sp>
      <p:sp>
        <p:nvSpPr>
          <p:cNvPr id="62" name="Google Shape;62;p14"/>
          <p:cNvSpPr txBox="1"/>
          <p:nvPr>
            <p:ph idx="1" type="subTitle"/>
          </p:nvPr>
        </p:nvSpPr>
        <p:spPr>
          <a:xfrm>
            <a:off x="2964600" y="3919725"/>
            <a:ext cx="3214800" cy="107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360"/>
              <a:buNone/>
            </a:pPr>
            <a:r>
              <a:rPr lang="zh-TW" sz="1600">
                <a:latin typeface="Times New Roman"/>
                <a:ea typeface="Times New Roman"/>
                <a:cs typeface="Times New Roman"/>
                <a:sym typeface="Times New Roman"/>
              </a:rPr>
              <a:t>Group No. 11</a:t>
            </a:r>
            <a:endParaRPr sz="16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zh-TW" sz="1600">
                <a:latin typeface="Times New Roman"/>
                <a:ea typeface="Times New Roman"/>
                <a:cs typeface="Times New Roman"/>
                <a:sym typeface="Times New Roman"/>
              </a:rPr>
              <a:t>313551088 楊右宇 Yu-Yu Yang,  </a:t>
            </a:r>
            <a:endParaRPr sz="16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zh-TW" sz="1600">
                <a:latin typeface="Times New Roman"/>
                <a:ea typeface="Times New Roman"/>
                <a:cs typeface="Times New Roman"/>
                <a:sym typeface="Times New Roman"/>
              </a:rPr>
              <a:t>313551072 郭建廷 Jian-Ting Guo, </a:t>
            </a:r>
            <a:endParaRPr sz="1600">
              <a:latin typeface="Times New Roman"/>
              <a:ea typeface="Times New Roman"/>
              <a:cs typeface="Times New Roman"/>
              <a:sym typeface="Times New Roman"/>
            </a:endParaRPr>
          </a:p>
          <a:p>
            <a:pPr indent="0" lvl="0" marL="0" rtl="0" algn="l">
              <a:spcBef>
                <a:spcPts val="0"/>
              </a:spcBef>
              <a:spcAft>
                <a:spcPts val="0"/>
              </a:spcAft>
              <a:buSzPts val="1100"/>
              <a:buNone/>
            </a:pPr>
            <a:r>
              <a:rPr lang="zh-TW" sz="1600">
                <a:latin typeface="Times New Roman"/>
                <a:ea typeface="Times New Roman"/>
                <a:cs typeface="Times New Roman"/>
                <a:sym typeface="Times New Roman"/>
              </a:rPr>
              <a:t>313551019 羅凱威 Kai-Wei Luo</a:t>
            </a:r>
            <a:endParaRPr sz="1600">
              <a:latin typeface="Times New Roman"/>
              <a:ea typeface="Times New Roman"/>
              <a:cs typeface="Times New Roman"/>
              <a:sym typeface="Times New Roman"/>
            </a:endParaRPr>
          </a:p>
        </p:txBody>
      </p:sp>
      <p:sp>
        <p:nvSpPr>
          <p:cNvPr id="63" name="Google Shape;63;p14"/>
          <p:cNvSpPr txBox="1"/>
          <p:nvPr>
            <p:ph idx="1" type="subTitle"/>
          </p:nvPr>
        </p:nvSpPr>
        <p:spPr>
          <a:xfrm>
            <a:off x="143550" y="2428900"/>
            <a:ext cx="8856900" cy="1171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zh-TW" sz="1800">
                <a:latin typeface="Times New Roman"/>
                <a:ea typeface="Times New Roman"/>
                <a:cs typeface="Times New Roman"/>
                <a:sym typeface="Times New Roman"/>
              </a:rPr>
              <a:t>Yurui Zhu</a:t>
            </a:r>
            <a:r>
              <a:rPr baseline="30000" lang="zh-TW" sz="1800">
                <a:latin typeface="Times New Roman"/>
                <a:ea typeface="Times New Roman"/>
                <a:cs typeface="Times New Roman"/>
                <a:sym typeface="Times New Roman"/>
              </a:rPr>
              <a:t>1, 2, *</a:t>
            </a:r>
            <a:r>
              <a:rPr lang="zh-TW" sz="1800">
                <a:latin typeface="Times New Roman"/>
                <a:ea typeface="Times New Roman"/>
                <a:cs typeface="Times New Roman"/>
                <a:sym typeface="Times New Roman"/>
              </a:rPr>
              <a:t> , Xueyang Fu</a:t>
            </a:r>
            <a:r>
              <a:rPr baseline="30000" lang="zh-TW" sz="1800">
                <a:latin typeface="Times New Roman"/>
                <a:ea typeface="Times New Roman"/>
                <a:cs typeface="Times New Roman"/>
                <a:sym typeface="Times New Roman"/>
              </a:rPr>
              <a:t>1</a:t>
            </a:r>
            <a:r>
              <a:rPr lang="zh-TW" sz="1800">
                <a:latin typeface="Times New Roman"/>
                <a:ea typeface="Times New Roman"/>
                <a:cs typeface="Times New Roman"/>
                <a:sym typeface="Times New Roman"/>
              </a:rPr>
              <a:t>, Peng-Tao Jiang</a:t>
            </a:r>
            <a:r>
              <a:rPr baseline="30000" lang="zh-TW" sz="1800">
                <a:latin typeface="Times New Roman"/>
                <a:ea typeface="Times New Roman"/>
                <a:cs typeface="Times New Roman"/>
                <a:sym typeface="Times New Roman"/>
              </a:rPr>
              <a:t>2</a:t>
            </a:r>
            <a:r>
              <a:rPr lang="zh-TW"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zh-TW" sz="1800">
                <a:latin typeface="Times New Roman"/>
                <a:ea typeface="Times New Roman"/>
                <a:cs typeface="Times New Roman"/>
                <a:sym typeface="Times New Roman"/>
              </a:rPr>
              <a:t>Hao Zhang</a:t>
            </a:r>
            <a:r>
              <a:rPr baseline="30000" lang="zh-TW" sz="1800">
                <a:latin typeface="Times New Roman"/>
                <a:ea typeface="Times New Roman"/>
                <a:cs typeface="Times New Roman"/>
                <a:sym typeface="Times New Roman"/>
              </a:rPr>
              <a:t>2</a:t>
            </a:r>
            <a:r>
              <a:rPr lang="zh-TW" sz="1800">
                <a:latin typeface="Times New Roman"/>
                <a:ea typeface="Times New Roman"/>
                <a:cs typeface="Times New Roman"/>
                <a:sym typeface="Times New Roman"/>
              </a:rPr>
              <a:t>, Qibin Sun</a:t>
            </a:r>
            <a:r>
              <a:rPr baseline="30000" lang="zh-TW" sz="1800">
                <a:latin typeface="Times New Roman"/>
                <a:ea typeface="Times New Roman"/>
                <a:cs typeface="Times New Roman"/>
                <a:sym typeface="Times New Roman"/>
              </a:rPr>
              <a:t>1</a:t>
            </a:r>
            <a:r>
              <a:rPr lang="zh-TW" sz="1800">
                <a:latin typeface="Times New Roman"/>
                <a:ea typeface="Times New Roman"/>
                <a:cs typeface="Times New Roman"/>
                <a:sym typeface="Times New Roman"/>
              </a:rPr>
              <a:t>, Jinwei Chen</a:t>
            </a:r>
            <a:r>
              <a:rPr baseline="30000" lang="zh-TW" sz="1800">
                <a:latin typeface="Times New Roman"/>
                <a:ea typeface="Times New Roman"/>
                <a:cs typeface="Times New Roman"/>
                <a:sym typeface="Times New Roman"/>
              </a:rPr>
              <a:t>2</a:t>
            </a:r>
            <a:r>
              <a:rPr lang="zh-TW" sz="1800">
                <a:latin typeface="Times New Roman"/>
                <a:ea typeface="Times New Roman"/>
                <a:cs typeface="Times New Roman"/>
                <a:sym typeface="Times New Roman"/>
              </a:rPr>
              <a:t>, Zheng-Jun Zha</a:t>
            </a:r>
            <a:r>
              <a:rPr baseline="30000" lang="zh-TW" sz="1800">
                <a:latin typeface="Times New Roman"/>
                <a:ea typeface="Times New Roman"/>
                <a:cs typeface="Times New Roman"/>
                <a:sym typeface="Times New Roman"/>
              </a:rPr>
              <a:t>1</a:t>
            </a:r>
            <a:r>
              <a:rPr lang="zh-TW" sz="1800">
                <a:latin typeface="Times New Roman"/>
                <a:ea typeface="Times New Roman"/>
                <a:cs typeface="Times New Roman"/>
                <a:sym typeface="Times New Roman"/>
              </a:rPr>
              <a:t>, Bo Li</a:t>
            </a:r>
            <a:r>
              <a:rPr baseline="30000" lang="zh-TW" sz="1800">
                <a:latin typeface="Times New Roman"/>
                <a:ea typeface="Times New Roman"/>
                <a:cs typeface="Times New Roman"/>
                <a:sym typeface="Times New Roman"/>
              </a:rPr>
              <a:t>2</a:t>
            </a:r>
            <a:endParaRPr baseline="30000" sz="1800">
              <a:latin typeface="Times New Roman"/>
              <a:ea typeface="Times New Roman"/>
              <a:cs typeface="Times New Roman"/>
              <a:sym typeface="Times New Roman"/>
            </a:endParaRPr>
          </a:p>
          <a:p>
            <a:pPr indent="0" lvl="0" marL="0" rtl="0" algn="ctr">
              <a:lnSpc>
                <a:spcPct val="100000"/>
              </a:lnSpc>
              <a:spcBef>
                <a:spcPts val="0"/>
              </a:spcBef>
              <a:spcAft>
                <a:spcPts val="0"/>
              </a:spcAft>
              <a:buSzPts val="1360"/>
              <a:buNone/>
            </a:pPr>
            <a:r>
              <a:rPr baseline="30000" lang="zh-TW" sz="1800">
                <a:latin typeface="Times New Roman"/>
                <a:ea typeface="Times New Roman"/>
                <a:cs typeface="Times New Roman"/>
                <a:sym typeface="Times New Roman"/>
              </a:rPr>
              <a:t>1</a:t>
            </a:r>
            <a:r>
              <a:rPr lang="zh-TW" sz="1800">
                <a:latin typeface="Times New Roman"/>
                <a:ea typeface="Times New Roman"/>
                <a:cs typeface="Times New Roman"/>
                <a:sym typeface="Times New Roman"/>
              </a:rPr>
              <a:t>University of Science and Technology of China     </a:t>
            </a:r>
            <a:r>
              <a:rPr baseline="30000" lang="zh-TW" sz="1800">
                <a:latin typeface="Times New Roman"/>
                <a:ea typeface="Times New Roman"/>
                <a:cs typeface="Times New Roman"/>
                <a:sym typeface="Times New Roman"/>
              </a:rPr>
              <a:t>2</a:t>
            </a:r>
            <a:r>
              <a:rPr lang="zh-TW" sz="1800">
                <a:latin typeface="Times New Roman"/>
                <a:ea typeface="Times New Roman"/>
                <a:cs typeface="Times New Roman"/>
                <a:sym typeface="Times New Roman"/>
              </a:rPr>
              <a:t>vivo Mobile Communication Co., Ltd</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SzPts val="1360"/>
              <a:buNone/>
            </a:pPr>
            <a:r>
              <a:rPr lang="zh-TW" sz="1800">
                <a:latin typeface="Times New Roman"/>
                <a:ea typeface="Times New Roman"/>
                <a:cs typeface="Times New Roman"/>
                <a:sym typeface="Times New Roman"/>
              </a:rPr>
              <a:t>Computer Vision and Pattern Recognition Conference 2024 (CVPR2024)</a:t>
            </a:r>
            <a:endParaRPr sz="1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2811">
                <a:solidFill>
                  <a:srgbClr val="3C78D8"/>
                </a:solidFill>
              </a:rPr>
              <a:t>Data Collection Pipeline</a:t>
            </a:r>
            <a:endParaRPr sz="2811">
              <a:solidFill>
                <a:srgbClr val="3C78D8"/>
              </a:solidFill>
            </a:endParaRPr>
          </a:p>
          <a:p>
            <a:pPr indent="0" lvl="0" marL="0" rtl="0" algn="l">
              <a:spcBef>
                <a:spcPts val="0"/>
              </a:spcBef>
              <a:spcAft>
                <a:spcPts val="0"/>
              </a:spcAft>
              <a:buClr>
                <a:schemeClr val="dk1"/>
              </a:buClr>
              <a:buSzPts val="1100"/>
              <a:buFont typeface="Arial"/>
              <a:buNone/>
            </a:pPr>
            <a:r>
              <a:t/>
            </a:r>
            <a:endParaRPr sz="2811">
              <a:solidFill>
                <a:srgbClr val="3C78D8"/>
              </a:solidFill>
            </a:endParaRPr>
          </a:p>
          <a:p>
            <a:pPr indent="0" lvl="0" marL="0" rtl="0" algn="l">
              <a:spcBef>
                <a:spcPts val="0"/>
              </a:spcBef>
              <a:spcAft>
                <a:spcPts val="0"/>
              </a:spcAft>
              <a:buClr>
                <a:schemeClr val="dk1"/>
              </a:buClr>
              <a:buSzPts val="1100"/>
              <a:buFont typeface="Arial"/>
              <a:buNone/>
            </a:pPr>
            <a:r>
              <a:t/>
            </a:r>
            <a:endParaRPr sz="2811">
              <a:solidFill>
                <a:srgbClr val="3C78D8"/>
              </a:solidFill>
            </a:endParaRPr>
          </a:p>
          <a:p>
            <a:pPr indent="0" lvl="0" marL="0" rtl="0" algn="l">
              <a:spcBef>
                <a:spcPts val="0"/>
              </a:spcBef>
              <a:spcAft>
                <a:spcPts val="0"/>
              </a:spcAft>
              <a:buClr>
                <a:schemeClr val="dk1"/>
              </a:buClr>
              <a:buSzPts val="990"/>
              <a:buFont typeface="Arial"/>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141" name="Google Shape;141;p23"/>
          <p:cNvSpPr txBox="1"/>
          <p:nvPr>
            <p:ph idx="1" type="body"/>
          </p:nvPr>
        </p:nvSpPr>
        <p:spPr>
          <a:xfrm>
            <a:off x="363775" y="1189150"/>
            <a:ext cx="45228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Char char="●"/>
            </a:pPr>
            <a:r>
              <a:rPr lang="zh-TW"/>
              <a:t>This study block the reflection layer </a:t>
            </a:r>
            <a:r>
              <a:rPr b="1" i="1" lang="zh-TW">
                <a:latin typeface="Times New Roman"/>
                <a:ea typeface="Times New Roman"/>
                <a:cs typeface="Times New Roman"/>
                <a:sym typeface="Times New Roman"/>
              </a:rPr>
              <a:t>R</a:t>
            </a:r>
            <a:r>
              <a:rPr lang="zh-TW"/>
              <a:t> from camera side to obtain transmission layer </a:t>
            </a:r>
            <a:r>
              <a:rPr b="1" i="1" lang="zh-TW">
                <a:latin typeface="Times New Roman"/>
                <a:ea typeface="Times New Roman"/>
                <a:cs typeface="Times New Roman"/>
                <a:sym typeface="Times New Roman"/>
              </a:rPr>
              <a:t>T</a:t>
            </a:r>
            <a:r>
              <a:rPr lang="zh-TW"/>
              <a:t>.</a:t>
            </a:r>
            <a:endParaRPr/>
          </a:p>
          <a:p>
            <a:pPr indent="-342900" lvl="0" marL="457200" rtl="0" algn="l">
              <a:lnSpc>
                <a:spcPct val="150000"/>
              </a:lnSpc>
              <a:spcBef>
                <a:spcPts val="0"/>
              </a:spcBef>
              <a:spcAft>
                <a:spcPts val="0"/>
              </a:spcAft>
              <a:buSzPts val="1800"/>
              <a:buChar char="●"/>
            </a:pPr>
            <a:r>
              <a:rPr lang="zh-TW"/>
              <a:t>This study collects data by recording videos.</a:t>
            </a:r>
            <a:endParaRPr/>
          </a:p>
        </p:txBody>
      </p:sp>
      <p:sp>
        <p:nvSpPr>
          <p:cNvPr id="142" name="Google Shape;14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43" name="Google Shape;143;p23"/>
          <p:cNvPicPr preferRelativeResize="0"/>
          <p:nvPr/>
        </p:nvPicPr>
        <p:blipFill rotWithShape="1">
          <a:blip r:embed="rId3">
            <a:alphaModFix/>
          </a:blip>
          <a:srcRect b="0" l="0" r="47821" t="51083"/>
          <a:stretch/>
        </p:blipFill>
        <p:spPr>
          <a:xfrm>
            <a:off x="4925250" y="926575"/>
            <a:ext cx="4042051" cy="2359199"/>
          </a:xfrm>
          <a:prstGeom prst="rect">
            <a:avLst/>
          </a:prstGeom>
          <a:noFill/>
          <a:ln>
            <a:noFill/>
          </a:ln>
        </p:spPr>
      </p:pic>
      <p:pic>
        <p:nvPicPr>
          <p:cNvPr id="144" name="Google Shape;144;p23"/>
          <p:cNvPicPr preferRelativeResize="0"/>
          <p:nvPr/>
        </p:nvPicPr>
        <p:blipFill>
          <a:blip r:embed="rId4">
            <a:alphaModFix/>
          </a:blip>
          <a:stretch>
            <a:fillRect/>
          </a:stretch>
        </p:blipFill>
        <p:spPr>
          <a:xfrm>
            <a:off x="3120756" y="3313150"/>
            <a:ext cx="5519569" cy="166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TW" sz="2811">
                <a:solidFill>
                  <a:srgbClr val="3C78D8"/>
                </a:solidFill>
              </a:rPr>
              <a:t>Data Collection Pipeline</a:t>
            </a:r>
            <a:endParaRPr sz="2811">
              <a:solidFill>
                <a:srgbClr val="3C78D8"/>
              </a:solidFill>
            </a:endParaRPr>
          </a:p>
          <a:p>
            <a:pPr indent="0" lvl="0" marL="0" rtl="0" algn="l">
              <a:spcBef>
                <a:spcPts val="0"/>
              </a:spcBef>
              <a:spcAft>
                <a:spcPts val="0"/>
              </a:spcAft>
              <a:buSzPts val="1100"/>
              <a:buNone/>
            </a:pPr>
            <a:r>
              <a:t/>
            </a:r>
            <a:endParaRPr sz="2811">
              <a:solidFill>
                <a:srgbClr val="3C78D8"/>
              </a:solidFill>
            </a:endParaRPr>
          </a:p>
          <a:p>
            <a:pPr indent="0" lvl="0" marL="0" rtl="0" algn="l">
              <a:spcBef>
                <a:spcPts val="0"/>
              </a:spcBef>
              <a:spcAft>
                <a:spcPts val="0"/>
              </a:spcAft>
              <a:buSzPts val="1100"/>
              <a:buNone/>
            </a:pPr>
            <a:r>
              <a:t/>
            </a:r>
            <a:endParaRPr sz="2811">
              <a:solidFill>
                <a:srgbClr val="3C78D8"/>
              </a:solidFill>
            </a:endParaRPr>
          </a:p>
          <a:p>
            <a:pPr indent="0" lvl="0" marL="0" rtl="0" algn="l">
              <a:spcBef>
                <a:spcPts val="0"/>
              </a:spcBef>
              <a:spcAft>
                <a:spcPts val="0"/>
              </a:spcAft>
              <a:buSzPts val="99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150" name="Google Shape;150;p24"/>
          <p:cNvSpPr txBox="1"/>
          <p:nvPr>
            <p:ph idx="1" type="body"/>
          </p:nvPr>
        </p:nvSpPr>
        <p:spPr>
          <a:xfrm>
            <a:off x="363775" y="1189150"/>
            <a:ext cx="43923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Char char="●"/>
            </a:pPr>
            <a:r>
              <a:rPr lang="zh-TW"/>
              <a:t>This study p</a:t>
            </a:r>
            <a:r>
              <a:rPr lang="zh-TW"/>
              <a:t>resent a large-scale high-quality paired reflection dataset, Reflection Removal in the Wild (RRW).</a:t>
            </a:r>
            <a:endParaRPr/>
          </a:p>
          <a:p>
            <a:pPr indent="-342900" lvl="0" marL="457200" rtl="0" algn="l">
              <a:lnSpc>
                <a:spcPct val="150000"/>
              </a:lnSpc>
              <a:spcBef>
                <a:spcPts val="0"/>
              </a:spcBef>
              <a:spcAft>
                <a:spcPts val="0"/>
              </a:spcAft>
              <a:buSzPts val="1800"/>
              <a:buChar char="●"/>
            </a:pPr>
            <a:r>
              <a:rPr lang="zh-TW"/>
              <a:t>RRW contains a total of 14-952 reflective pairs</a:t>
            </a:r>
            <a:r>
              <a:rPr lang="zh-TW"/>
              <a:t>—45 times more than the previous real-world dataset.</a:t>
            </a:r>
            <a:endParaRPr/>
          </a:p>
        </p:txBody>
      </p:sp>
      <p:sp>
        <p:nvSpPr>
          <p:cNvPr id="151" name="Google Shape;15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52" name="Google Shape;152;p24"/>
          <p:cNvPicPr preferRelativeResize="0"/>
          <p:nvPr/>
        </p:nvPicPr>
        <p:blipFill>
          <a:blip r:embed="rId3">
            <a:alphaModFix/>
          </a:blip>
          <a:stretch>
            <a:fillRect/>
          </a:stretch>
        </p:blipFill>
        <p:spPr>
          <a:xfrm>
            <a:off x="4709358" y="628400"/>
            <a:ext cx="4311791" cy="388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idx="1" type="body"/>
          </p:nvPr>
        </p:nvSpPr>
        <p:spPr>
          <a:xfrm>
            <a:off x="311700" y="1152475"/>
            <a:ext cx="8520600" cy="149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MaxRF involves two key steps</a:t>
            </a:r>
            <a:endParaRPr/>
          </a:p>
          <a:p>
            <a:pPr indent="-336550" lvl="1" marL="914400" rtl="0" algn="l">
              <a:spcBef>
                <a:spcPts val="0"/>
              </a:spcBef>
              <a:spcAft>
                <a:spcPts val="0"/>
              </a:spcAft>
              <a:buSzPts val="1700"/>
              <a:buChar char="○"/>
            </a:pPr>
            <a:r>
              <a:rPr lang="zh-TW" sz="1700"/>
              <a:t>Apply Sobel operator [6] to compute gradient maps for both images.</a:t>
            </a:r>
            <a:endParaRPr sz="1700"/>
          </a:p>
          <a:p>
            <a:pPr indent="-336550" lvl="1" marL="914400" rtl="0" algn="l">
              <a:spcBef>
                <a:spcPts val="0"/>
              </a:spcBef>
              <a:spcAft>
                <a:spcPts val="0"/>
              </a:spcAft>
              <a:buSzPts val="1700"/>
              <a:buChar char="○"/>
            </a:pPr>
            <a:r>
              <a:rPr lang="zh-TW" sz="1700"/>
              <a:t>Perform maximum comparisons in the corresponding gradient domain.</a:t>
            </a:r>
            <a:endParaRPr sz="1700"/>
          </a:p>
        </p:txBody>
      </p:sp>
      <p:sp>
        <p:nvSpPr>
          <p:cNvPr id="158" name="Google Shape;158;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TW" sz="2811">
                <a:solidFill>
                  <a:srgbClr val="3C78D8"/>
                </a:solidFill>
              </a:rPr>
              <a:t>Maximum Reflection Filter (MaxRF)</a:t>
            </a:r>
            <a:endParaRPr sz="2811">
              <a:solidFill>
                <a:srgbClr val="3C78D8"/>
              </a:solidFill>
            </a:endParaRPr>
          </a:p>
        </p:txBody>
      </p:sp>
      <p:pic>
        <p:nvPicPr>
          <p:cNvPr id="159" name="Google Shape;159;p25"/>
          <p:cNvPicPr preferRelativeResize="0"/>
          <p:nvPr/>
        </p:nvPicPr>
        <p:blipFill>
          <a:blip r:embed="rId3">
            <a:alphaModFix/>
          </a:blip>
          <a:stretch>
            <a:fillRect/>
          </a:stretch>
        </p:blipFill>
        <p:spPr>
          <a:xfrm>
            <a:off x="2243222" y="2717825"/>
            <a:ext cx="4657550" cy="1877625"/>
          </a:xfrm>
          <a:prstGeom prst="rect">
            <a:avLst/>
          </a:prstGeom>
          <a:noFill/>
          <a:ln>
            <a:noFill/>
          </a:ln>
        </p:spPr>
      </p:pic>
      <p:sp>
        <p:nvSpPr>
          <p:cNvPr id="160" name="Google Shape;160;p25"/>
          <p:cNvSpPr txBox="1"/>
          <p:nvPr>
            <p:ph idx="1" type="body"/>
          </p:nvPr>
        </p:nvSpPr>
        <p:spPr>
          <a:xfrm>
            <a:off x="2201925" y="4595450"/>
            <a:ext cx="4657500" cy="5181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zh-TW" sz="1700"/>
              <a:t>Visualization of the reflection via proposed MaxRF</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1" type="body"/>
          </p:nvPr>
        </p:nvSpPr>
        <p:spPr>
          <a:xfrm>
            <a:off x="311700" y="1152475"/>
            <a:ext cx="8520600" cy="1704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zh-TW"/>
              <a:t>     : Reflection-contaminated image</a:t>
            </a:r>
            <a:endParaRPr/>
          </a:p>
          <a:p>
            <a:pPr indent="-342900" lvl="0" marL="457200" rtl="0" algn="l">
              <a:spcBef>
                <a:spcPts val="0"/>
              </a:spcBef>
              <a:spcAft>
                <a:spcPts val="0"/>
              </a:spcAft>
              <a:buSzPts val="1800"/>
              <a:buChar char="●"/>
            </a:pPr>
            <a:r>
              <a:rPr lang="zh-TW"/>
              <a:t>     : T</a:t>
            </a:r>
            <a:r>
              <a:rPr lang="zh-TW"/>
              <a:t>ransmission</a:t>
            </a:r>
            <a:r>
              <a:rPr lang="zh-TW"/>
              <a:t> image</a:t>
            </a:r>
            <a:endParaRPr/>
          </a:p>
          <a:p>
            <a:pPr indent="-342900" lvl="0" marL="457200" rtl="0" algn="l">
              <a:spcBef>
                <a:spcPts val="0"/>
              </a:spcBef>
              <a:spcAft>
                <a:spcPts val="0"/>
              </a:spcAft>
              <a:buSzPts val="1800"/>
              <a:buChar char="●"/>
            </a:pPr>
            <a:r>
              <a:rPr lang="zh-TW"/>
              <a:t>:    :</a:t>
            </a:r>
            <a:r>
              <a:rPr lang="zh-TW"/>
              <a:t> Gradient-map</a:t>
            </a:r>
            <a:endParaRPr/>
          </a:p>
          <a:p>
            <a:pPr indent="-342900" lvl="0" marL="457200" rtl="0" algn="l">
              <a:spcBef>
                <a:spcPts val="0"/>
              </a:spcBef>
              <a:spcAft>
                <a:spcPts val="0"/>
              </a:spcAft>
              <a:buSzPts val="1800"/>
              <a:buChar char="●"/>
            </a:pPr>
            <a:r>
              <a:rPr lang="zh-TW"/>
              <a:t>            : Sobel operator</a:t>
            </a:r>
            <a:endParaRPr/>
          </a:p>
          <a:p>
            <a:pPr indent="-342900" lvl="0" marL="457200" rtl="0" algn="l">
              <a:spcBef>
                <a:spcPts val="0"/>
              </a:spcBef>
              <a:spcAft>
                <a:spcPts val="0"/>
              </a:spcAft>
              <a:buSzPts val="1800"/>
              <a:buChar char="●"/>
            </a:pPr>
            <a:r>
              <a:rPr lang="zh-TW"/>
              <a:t>         :</a:t>
            </a:r>
            <a:r>
              <a:rPr lang="zh-TW"/>
              <a:t> Mask ground-truth           </a:t>
            </a:r>
            <a:r>
              <a:rPr lang="zh-TW"/>
              <a:t> </a:t>
            </a:r>
            <a:endParaRPr/>
          </a:p>
        </p:txBody>
      </p:sp>
      <p:sp>
        <p:nvSpPr>
          <p:cNvPr id="166" name="Google Shape;16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TW" sz="2811">
                <a:solidFill>
                  <a:srgbClr val="3C78D8"/>
                </a:solidFill>
              </a:rPr>
              <a:t>Maximum Reflection Filter (MaxRF)</a:t>
            </a:r>
            <a:endParaRPr sz="2811">
              <a:solidFill>
                <a:srgbClr val="3C78D8"/>
              </a:solidFill>
            </a:endParaRPr>
          </a:p>
        </p:txBody>
      </p:sp>
      <p:sp>
        <p:nvSpPr>
          <p:cNvPr id="167" name="Google Shape;167;p26"/>
          <p:cNvSpPr txBox="1"/>
          <p:nvPr>
            <p:ph idx="1" type="body"/>
          </p:nvPr>
        </p:nvSpPr>
        <p:spPr>
          <a:xfrm>
            <a:off x="1010900" y="4595450"/>
            <a:ext cx="2771700" cy="518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1200"/>
              </a:spcAft>
              <a:buNone/>
            </a:pPr>
            <a:r>
              <a:rPr lang="zh-TW" sz="1700"/>
              <a:t>MaxRF formula</a:t>
            </a:r>
            <a:endParaRPr sz="1700"/>
          </a:p>
        </p:txBody>
      </p:sp>
      <p:pic>
        <p:nvPicPr>
          <p:cNvPr id="168" name="Google Shape;168;p26"/>
          <p:cNvPicPr preferRelativeResize="0"/>
          <p:nvPr/>
        </p:nvPicPr>
        <p:blipFill>
          <a:blip r:embed="rId3">
            <a:alphaModFix/>
          </a:blip>
          <a:stretch>
            <a:fillRect/>
          </a:stretch>
        </p:blipFill>
        <p:spPr>
          <a:xfrm>
            <a:off x="846475" y="2366950"/>
            <a:ext cx="571500" cy="409575"/>
          </a:xfrm>
          <a:prstGeom prst="rect">
            <a:avLst/>
          </a:prstGeom>
          <a:noFill/>
          <a:ln>
            <a:noFill/>
          </a:ln>
        </p:spPr>
      </p:pic>
      <p:pic>
        <p:nvPicPr>
          <p:cNvPr id="169" name="Google Shape;169;p26"/>
          <p:cNvPicPr preferRelativeResize="0"/>
          <p:nvPr/>
        </p:nvPicPr>
        <p:blipFill>
          <a:blip r:embed="rId4">
            <a:alphaModFix/>
          </a:blip>
          <a:stretch>
            <a:fillRect/>
          </a:stretch>
        </p:blipFill>
        <p:spPr>
          <a:xfrm>
            <a:off x="846475" y="2125400"/>
            <a:ext cx="752475" cy="295275"/>
          </a:xfrm>
          <a:prstGeom prst="rect">
            <a:avLst/>
          </a:prstGeom>
          <a:noFill/>
          <a:ln>
            <a:noFill/>
          </a:ln>
        </p:spPr>
      </p:pic>
      <p:pic>
        <p:nvPicPr>
          <p:cNvPr id="170" name="Google Shape;170;p26"/>
          <p:cNvPicPr preferRelativeResize="0"/>
          <p:nvPr/>
        </p:nvPicPr>
        <p:blipFill>
          <a:blip r:embed="rId5">
            <a:alphaModFix/>
          </a:blip>
          <a:stretch>
            <a:fillRect/>
          </a:stretch>
        </p:blipFill>
        <p:spPr>
          <a:xfrm>
            <a:off x="846463" y="1306575"/>
            <a:ext cx="342900" cy="771525"/>
          </a:xfrm>
          <a:prstGeom prst="rect">
            <a:avLst/>
          </a:prstGeom>
          <a:noFill/>
          <a:ln>
            <a:noFill/>
          </a:ln>
        </p:spPr>
      </p:pic>
      <p:pic>
        <p:nvPicPr>
          <p:cNvPr id="171" name="Google Shape;171;p26"/>
          <p:cNvPicPr preferRelativeResize="0"/>
          <p:nvPr/>
        </p:nvPicPr>
        <p:blipFill>
          <a:blip r:embed="rId6">
            <a:alphaModFix/>
          </a:blip>
          <a:stretch>
            <a:fillRect/>
          </a:stretch>
        </p:blipFill>
        <p:spPr>
          <a:xfrm>
            <a:off x="447101" y="3285050"/>
            <a:ext cx="3899299" cy="1290275"/>
          </a:xfrm>
          <a:prstGeom prst="rect">
            <a:avLst/>
          </a:prstGeom>
          <a:noFill/>
          <a:ln>
            <a:noFill/>
          </a:ln>
        </p:spPr>
      </p:pic>
      <p:pic>
        <p:nvPicPr>
          <p:cNvPr id="172" name="Google Shape;172;p26"/>
          <p:cNvPicPr preferRelativeResize="0"/>
          <p:nvPr/>
        </p:nvPicPr>
        <p:blipFill>
          <a:blip r:embed="rId7">
            <a:alphaModFix/>
          </a:blip>
          <a:stretch>
            <a:fillRect/>
          </a:stretch>
        </p:blipFill>
        <p:spPr>
          <a:xfrm>
            <a:off x="5720899" y="2926475"/>
            <a:ext cx="2496850" cy="1648850"/>
          </a:xfrm>
          <a:prstGeom prst="rect">
            <a:avLst/>
          </a:prstGeom>
          <a:noFill/>
          <a:ln>
            <a:noFill/>
          </a:ln>
        </p:spPr>
      </p:pic>
      <p:sp>
        <p:nvSpPr>
          <p:cNvPr id="173" name="Google Shape;173;p26"/>
          <p:cNvSpPr txBox="1"/>
          <p:nvPr>
            <p:ph idx="1" type="body"/>
          </p:nvPr>
        </p:nvSpPr>
        <p:spPr>
          <a:xfrm>
            <a:off x="5720900" y="4595450"/>
            <a:ext cx="2496900" cy="518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1200"/>
              </a:spcAft>
              <a:buNone/>
            </a:pPr>
            <a:r>
              <a:rPr lang="zh-TW" sz="1700"/>
              <a:t>Gradient-map</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Ablation Study</a:t>
            </a:r>
            <a:r>
              <a:rPr lang="zh-TW" sz="2811">
                <a:solidFill>
                  <a:srgbClr val="3C78D8"/>
                </a:solidFill>
              </a:rPr>
              <a:t> (reflection location visualization)</a:t>
            </a:r>
            <a:endParaRPr sz="2811">
              <a:solidFill>
                <a:srgbClr val="3C78D8"/>
              </a:solidFill>
            </a:endParaRPr>
          </a:p>
        </p:txBody>
      </p:sp>
      <p:sp>
        <p:nvSpPr>
          <p:cNvPr id="179" name="Google Shape;17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80" name="Google Shape;180;p27"/>
          <p:cNvPicPr preferRelativeResize="0"/>
          <p:nvPr/>
        </p:nvPicPr>
        <p:blipFill>
          <a:blip r:embed="rId3">
            <a:alphaModFix/>
          </a:blip>
          <a:stretch>
            <a:fillRect/>
          </a:stretch>
        </p:blipFill>
        <p:spPr>
          <a:xfrm>
            <a:off x="1280338" y="1017725"/>
            <a:ext cx="6583326" cy="3447901"/>
          </a:xfrm>
          <a:prstGeom prst="rect">
            <a:avLst/>
          </a:prstGeom>
          <a:noFill/>
          <a:ln>
            <a:noFill/>
          </a:ln>
        </p:spPr>
      </p:pic>
      <p:sp>
        <p:nvSpPr>
          <p:cNvPr id="181" name="Google Shape;181;p27"/>
          <p:cNvSpPr txBox="1"/>
          <p:nvPr/>
        </p:nvSpPr>
        <p:spPr>
          <a:xfrm>
            <a:off x="1280350" y="4465625"/>
            <a:ext cx="160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r</a:t>
            </a:r>
            <a:r>
              <a:rPr lang="zh-TW"/>
              <a:t>eflection images</a:t>
            </a:r>
            <a:endParaRPr/>
          </a:p>
        </p:txBody>
      </p:sp>
      <p:sp>
        <p:nvSpPr>
          <p:cNvPr id="182" name="Google Shape;182;p27"/>
          <p:cNvSpPr txBox="1"/>
          <p:nvPr/>
        </p:nvSpPr>
        <p:spPr>
          <a:xfrm>
            <a:off x="2953575" y="4465625"/>
            <a:ext cx="160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r</a:t>
            </a:r>
            <a:r>
              <a:rPr lang="zh-TW"/>
              <a:t>eference images</a:t>
            </a:r>
            <a:endParaRPr/>
          </a:p>
        </p:txBody>
      </p:sp>
      <p:sp>
        <p:nvSpPr>
          <p:cNvPr id="183" name="Google Shape;183;p27"/>
          <p:cNvSpPr txBox="1"/>
          <p:nvPr/>
        </p:nvSpPr>
        <p:spPr>
          <a:xfrm>
            <a:off x="4626800" y="4465625"/>
            <a:ext cx="157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LANet</a:t>
            </a:r>
            <a:endParaRPr/>
          </a:p>
        </p:txBody>
      </p:sp>
      <p:sp>
        <p:nvSpPr>
          <p:cNvPr id="184" name="Google Shape;184;p27"/>
          <p:cNvSpPr txBox="1"/>
          <p:nvPr/>
        </p:nvSpPr>
        <p:spPr>
          <a:xfrm>
            <a:off x="6270025" y="4465625"/>
            <a:ext cx="157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this study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TW" sz="2811">
                <a:solidFill>
                  <a:srgbClr val="3C78D8"/>
                </a:solidFill>
              </a:rPr>
              <a:t>Network Architecture</a:t>
            </a:r>
            <a:endParaRPr sz="2811">
              <a:solidFill>
                <a:srgbClr val="3C78D8"/>
              </a:solidFill>
            </a:endParaRPr>
          </a:p>
        </p:txBody>
      </p:sp>
      <p:sp>
        <p:nvSpPr>
          <p:cNvPr id="190" name="Google Shape;190;p28"/>
          <p:cNvSpPr txBox="1"/>
          <p:nvPr>
            <p:ph idx="1" type="body"/>
          </p:nvPr>
        </p:nvSpPr>
        <p:spPr>
          <a:xfrm>
            <a:off x="311700" y="1152475"/>
            <a:ext cx="8520600" cy="214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Two-stage network structure</a:t>
            </a:r>
            <a:endParaRPr/>
          </a:p>
          <a:p>
            <a:pPr indent="-336550" lvl="1" marL="914400" rtl="0" algn="l">
              <a:spcBef>
                <a:spcPts val="0"/>
              </a:spcBef>
              <a:spcAft>
                <a:spcPts val="0"/>
              </a:spcAft>
              <a:buSzPts val="1700"/>
              <a:buChar char="○"/>
            </a:pPr>
            <a:r>
              <a:rPr lang="zh-TW" sz="1700"/>
              <a:t>RDNet use pretrained EfficientNet-B3 [38] and several Residual Block [8]</a:t>
            </a:r>
            <a:endParaRPr sz="1700"/>
          </a:p>
          <a:p>
            <a:pPr indent="-336550" lvl="1" marL="914400" rtl="0" algn="l">
              <a:spcBef>
                <a:spcPts val="0"/>
              </a:spcBef>
              <a:spcAft>
                <a:spcPts val="0"/>
              </a:spcAft>
              <a:buSzPts val="1700"/>
              <a:buChar char="○"/>
            </a:pPr>
            <a:r>
              <a:rPr lang="zh-TW" sz="1700"/>
              <a:t>RRNet use NAFNet [3]</a:t>
            </a:r>
            <a:endParaRPr sz="1700"/>
          </a:p>
        </p:txBody>
      </p:sp>
      <p:pic>
        <p:nvPicPr>
          <p:cNvPr id="191" name="Google Shape;191;p28"/>
          <p:cNvPicPr preferRelativeResize="0"/>
          <p:nvPr/>
        </p:nvPicPr>
        <p:blipFill>
          <a:blip r:embed="rId3">
            <a:alphaModFix/>
          </a:blip>
          <a:stretch>
            <a:fillRect/>
          </a:stretch>
        </p:blipFill>
        <p:spPr>
          <a:xfrm>
            <a:off x="4571988" y="2095175"/>
            <a:ext cx="4246775" cy="2625800"/>
          </a:xfrm>
          <a:prstGeom prst="rect">
            <a:avLst/>
          </a:prstGeom>
          <a:noFill/>
          <a:ln>
            <a:noFill/>
          </a:ln>
        </p:spPr>
      </p:pic>
      <p:sp>
        <p:nvSpPr>
          <p:cNvPr id="192" name="Google Shape;192;p28"/>
          <p:cNvSpPr txBox="1"/>
          <p:nvPr>
            <p:ph idx="1" type="body"/>
          </p:nvPr>
        </p:nvSpPr>
        <p:spPr>
          <a:xfrm>
            <a:off x="5309525" y="4625400"/>
            <a:ext cx="2771700" cy="518100"/>
          </a:xfrm>
          <a:prstGeom prst="rect">
            <a:avLst/>
          </a:prstGeom>
        </p:spPr>
        <p:txBody>
          <a:bodyPr anchorCtr="0" anchor="t" bIns="91425" lIns="91425" spcFirstLastPara="1" rIns="91425" wrap="square" tIns="91425">
            <a:normAutofit fontScale="92500"/>
          </a:bodyPr>
          <a:lstStyle/>
          <a:p>
            <a:pPr indent="0" lvl="0" marL="0" rtl="0" algn="ctr">
              <a:lnSpc>
                <a:spcPct val="100000"/>
              </a:lnSpc>
              <a:spcBef>
                <a:spcPts val="0"/>
              </a:spcBef>
              <a:spcAft>
                <a:spcPts val="1200"/>
              </a:spcAft>
              <a:buNone/>
            </a:pPr>
            <a:r>
              <a:rPr lang="zh-TW" sz="1700"/>
              <a:t>two-stage network structure</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RDNet Loss function</a:t>
            </a:r>
            <a:endParaRPr/>
          </a:p>
          <a:p>
            <a:pPr indent="0" lvl="0" marL="91440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zh-TW"/>
              <a:t>RRNet Loss function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zh-TW"/>
              <a:t>		             : indicates hierarchical features</a:t>
            </a:r>
            <a:endParaRPr/>
          </a:p>
          <a:p>
            <a:pPr indent="0" lvl="0" marL="0" rtl="0" algn="l">
              <a:spcBef>
                <a:spcPts val="1200"/>
              </a:spcBef>
              <a:spcAft>
                <a:spcPts val="1200"/>
              </a:spcAft>
              <a:buNone/>
            </a:pPr>
            <a:r>
              <a:rPr lang="zh-TW"/>
              <a:t>				 extracted by conv1_2,conv2_2,conv3_2,conv4_2 of the VGG19</a:t>
            </a:r>
            <a:endParaRPr/>
          </a:p>
        </p:txBody>
      </p:sp>
      <p:pic>
        <p:nvPicPr>
          <p:cNvPr id="198" name="Google Shape;198;p29"/>
          <p:cNvPicPr preferRelativeResize="0"/>
          <p:nvPr/>
        </p:nvPicPr>
        <p:blipFill>
          <a:blip r:embed="rId3">
            <a:alphaModFix/>
          </a:blip>
          <a:stretch>
            <a:fillRect/>
          </a:stretch>
        </p:blipFill>
        <p:spPr>
          <a:xfrm>
            <a:off x="1032338" y="1727075"/>
            <a:ext cx="6686550" cy="628650"/>
          </a:xfrm>
          <a:prstGeom prst="rect">
            <a:avLst/>
          </a:prstGeom>
          <a:noFill/>
          <a:ln>
            <a:noFill/>
          </a:ln>
        </p:spPr>
      </p:pic>
      <p:sp>
        <p:nvSpPr>
          <p:cNvPr id="199" name="Google Shape;19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TW" sz="2811">
                <a:solidFill>
                  <a:srgbClr val="3C78D8"/>
                </a:solidFill>
              </a:rPr>
              <a:t>Network Architecture</a:t>
            </a:r>
            <a:endParaRPr sz="2811">
              <a:solidFill>
                <a:srgbClr val="3C78D8"/>
              </a:solidFill>
            </a:endParaRPr>
          </a:p>
        </p:txBody>
      </p:sp>
      <p:pic>
        <p:nvPicPr>
          <p:cNvPr id="200" name="Google Shape;200;p29"/>
          <p:cNvPicPr preferRelativeResize="0"/>
          <p:nvPr/>
        </p:nvPicPr>
        <p:blipFill rotWithShape="1">
          <a:blip r:embed="rId4">
            <a:alphaModFix/>
          </a:blip>
          <a:srcRect b="0" l="2008" r="0" t="0"/>
          <a:stretch/>
        </p:blipFill>
        <p:spPr>
          <a:xfrm>
            <a:off x="1032350" y="3214150"/>
            <a:ext cx="6468225" cy="647700"/>
          </a:xfrm>
          <a:prstGeom prst="rect">
            <a:avLst/>
          </a:prstGeom>
          <a:noFill/>
          <a:ln>
            <a:noFill/>
          </a:ln>
        </p:spPr>
      </p:pic>
      <p:pic>
        <p:nvPicPr>
          <p:cNvPr id="201" name="Google Shape;201;p29"/>
          <p:cNvPicPr preferRelativeResize="0"/>
          <p:nvPr/>
        </p:nvPicPr>
        <p:blipFill>
          <a:blip r:embed="rId5">
            <a:alphaModFix/>
          </a:blip>
          <a:stretch>
            <a:fillRect/>
          </a:stretch>
        </p:blipFill>
        <p:spPr>
          <a:xfrm>
            <a:off x="1326925" y="4053175"/>
            <a:ext cx="785650" cy="299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Experiments</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07" name="Google Shape;207;p30"/>
          <p:cNvSpPr txBox="1"/>
          <p:nvPr>
            <p:ph idx="1" type="body"/>
          </p:nvPr>
        </p:nvSpPr>
        <p:spPr>
          <a:xfrm>
            <a:off x="363775" y="1189150"/>
            <a:ext cx="85206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zh-TW"/>
              <a:t>Training Data: Combined</a:t>
            </a:r>
            <a:r>
              <a:rPr lang="zh-TW"/>
              <a:t> previous</a:t>
            </a:r>
            <a:r>
              <a:rPr lang="zh-TW"/>
              <a:t> datasets [4, 9, 10, 19] with RRW (this study).</a:t>
            </a:r>
            <a:endParaRPr/>
          </a:p>
          <a:p>
            <a:pPr indent="-342900" lvl="0" marL="457200" rtl="0" algn="l">
              <a:lnSpc>
                <a:spcPct val="150000"/>
              </a:lnSpc>
              <a:spcBef>
                <a:spcPts val="0"/>
              </a:spcBef>
              <a:spcAft>
                <a:spcPts val="0"/>
              </a:spcAft>
              <a:buSzPts val="1800"/>
              <a:buChar char="●"/>
            </a:pPr>
            <a:r>
              <a:rPr lang="zh-TW"/>
              <a:t>Testing Datasets (real world): Real, Nature (train/test), SIR2 (test only).</a:t>
            </a:r>
            <a:endParaRPr/>
          </a:p>
          <a:p>
            <a:pPr indent="-342900" lvl="0" marL="457200" rtl="0" algn="l">
              <a:lnSpc>
                <a:spcPct val="150000"/>
              </a:lnSpc>
              <a:spcBef>
                <a:spcPts val="0"/>
              </a:spcBef>
              <a:spcAft>
                <a:spcPts val="0"/>
              </a:spcAft>
              <a:buSzPts val="1800"/>
              <a:buChar char="●"/>
            </a:pPr>
            <a:r>
              <a:rPr lang="zh-TW"/>
              <a:t>Metrics: PSNR, SSIM in RGB.</a:t>
            </a:r>
            <a:endParaRPr/>
          </a:p>
          <a:p>
            <a:pPr indent="-342900" lvl="0" marL="457200" rtl="0" algn="l">
              <a:lnSpc>
                <a:spcPct val="150000"/>
              </a:lnSpc>
              <a:spcBef>
                <a:spcPts val="0"/>
              </a:spcBef>
              <a:spcAft>
                <a:spcPts val="0"/>
              </a:spcAft>
              <a:buSzPts val="1800"/>
              <a:buChar char="●"/>
            </a:pPr>
            <a:r>
              <a:rPr lang="zh-TW"/>
              <a:t>SOTA Comparison: pre-trained weights, same inputs, same evaluation codes.</a:t>
            </a:r>
            <a:endParaRPr/>
          </a:p>
          <a:p>
            <a:pPr indent="-342900" lvl="0" marL="457200" rtl="0" algn="l">
              <a:lnSpc>
                <a:spcPct val="150000"/>
              </a:lnSpc>
              <a:spcBef>
                <a:spcPts val="0"/>
              </a:spcBef>
              <a:spcAft>
                <a:spcPts val="0"/>
              </a:spcAft>
              <a:buSzPts val="1800"/>
              <a:buChar char="●"/>
            </a:pPr>
            <a:r>
              <a:rPr lang="zh-TW"/>
              <a:t>Adjustments: fine-tuning for methods [11, 46] since they were developed before the Nature dataset was available.</a:t>
            </a:r>
            <a:endParaRPr/>
          </a:p>
        </p:txBody>
      </p:sp>
      <p:sp>
        <p:nvSpPr>
          <p:cNvPr id="208" name="Google Shape;20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Visualization</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14" name="Google Shape;21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15" name="Google Shape;215;p31"/>
          <p:cNvPicPr preferRelativeResize="0"/>
          <p:nvPr/>
        </p:nvPicPr>
        <p:blipFill rotWithShape="1">
          <a:blip r:embed="rId3">
            <a:alphaModFix/>
          </a:blip>
          <a:srcRect b="24994" l="0" r="0" t="19548"/>
          <a:stretch/>
        </p:blipFill>
        <p:spPr>
          <a:xfrm>
            <a:off x="608662" y="1125409"/>
            <a:ext cx="7926693" cy="3230382"/>
          </a:xfrm>
          <a:prstGeom prst="rect">
            <a:avLst/>
          </a:prstGeom>
          <a:noFill/>
          <a:ln>
            <a:noFill/>
          </a:ln>
        </p:spPr>
      </p:pic>
      <p:sp>
        <p:nvSpPr>
          <p:cNvPr id="216" name="Google Shape;216;p31"/>
          <p:cNvSpPr txBox="1"/>
          <p:nvPr>
            <p:ph idx="1" type="body"/>
          </p:nvPr>
        </p:nvSpPr>
        <p:spPr>
          <a:xfrm>
            <a:off x="672575" y="4378325"/>
            <a:ext cx="1273200" cy="518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1200"/>
              </a:spcAft>
              <a:buNone/>
            </a:pPr>
            <a:r>
              <a:rPr lang="zh-TW" sz="1500"/>
              <a:t>Input Image</a:t>
            </a:r>
            <a:endParaRPr sz="1500"/>
          </a:p>
        </p:txBody>
      </p:sp>
      <p:sp>
        <p:nvSpPr>
          <p:cNvPr id="217" name="Google Shape;217;p31"/>
          <p:cNvSpPr txBox="1"/>
          <p:nvPr>
            <p:ph idx="1" type="body"/>
          </p:nvPr>
        </p:nvSpPr>
        <p:spPr>
          <a:xfrm>
            <a:off x="1981525" y="4378325"/>
            <a:ext cx="1273200" cy="518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1200"/>
              </a:spcAft>
              <a:buNone/>
            </a:pPr>
            <a:r>
              <a:rPr lang="zh-TW" sz="1500"/>
              <a:t>IBCLN</a:t>
            </a:r>
            <a:endParaRPr sz="1500"/>
          </a:p>
        </p:txBody>
      </p:sp>
      <p:sp>
        <p:nvSpPr>
          <p:cNvPr id="218" name="Google Shape;218;p31"/>
          <p:cNvSpPr txBox="1"/>
          <p:nvPr>
            <p:ph idx="1" type="body"/>
          </p:nvPr>
        </p:nvSpPr>
        <p:spPr>
          <a:xfrm>
            <a:off x="3290475" y="4378325"/>
            <a:ext cx="1273200" cy="518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1200"/>
              </a:spcAft>
              <a:buNone/>
            </a:pPr>
            <a:r>
              <a:rPr lang="zh-TW" sz="1500"/>
              <a:t>LANET</a:t>
            </a:r>
            <a:endParaRPr sz="1500"/>
          </a:p>
        </p:txBody>
      </p:sp>
      <p:sp>
        <p:nvSpPr>
          <p:cNvPr id="219" name="Google Shape;219;p31"/>
          <p:cNvSpPr txBox="1"/>
          <p:nvPr>
            <p:ph idx="1" type="body"/>
          </p:nvPr>
        </p:nvSpPr>
        <p:spPr>
          <a:xfrm>
            <a:off x="4587100" y="4378325"/>
            <a:ext cx="1273200" cy="518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1200"/>
              </a:spcAft>
              <a:buNone/>
            </a:pPr>
            <a:r>
              <a:rPr lang="zh-TW" sz="1500"/>
              <a:t>DSRNET</a:t>
            </a:r>
            <a:endParaRPr sz="1500"/>
          </a:p>
        </p:txBody>
      </p:sp>
      <p:sp>
        <p:nvSpPr>
          <p:cNvPr id="220" name="Google Shape;220;p31"/>
          <p:cNvSpPr txBox="1"/>
          <p:nvPr>
            <p:ph idx="1" type="body"/>
          </p:nvPr>
        </p:nvSpPr>
        <p:spPr>
          <a:xfrm>
            <a:off x="5889888" y="4378325"/>
            <a:ext cx="1273200" cy="518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1200"/>
              </a:spcAft>
              <a:buNone/>
            </a:pPr>
            <a:r>
              <a:rPr lang="zh-TW" sz="1500"/>
              <a:t>This Study</a:t>
            </a:r>
            <a:endParaRPr sz="1500"/>
          </a:p>
        </p:txBody>
      </p:sp>
      <p:sp>
        <p:nvSpPr>
          <p:cNvPr id="221" name="Google Shape;221;p31"/>
          <p:cNvSpPr txBox="1"/>
          <p:nvPr>
            <p:ph idx="1" type="body"/>
          </p:nvPr>
        </p:nvSpPr>
        <p:spPr>
          <a:xfrm>
            <a:off x="7163100" y="4378325"/>
            <a:ext cx="1308300" cy="5181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1200"/>
              </a:spcAft>
              <a:buSzPts val="935"/>
              <a:buNone/>
            </a:pPr>
            <a:r>
              <a:rPr lang="zh-TW" sz="1500"/>
              <a:t>Reference Image</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Experiments</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27" name="Google Shape;22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28" name="Google Shape;228;p32"/>
          <p:cNvPicPr preferRelativeResize="0"/>
          <p:nvPr/>
        </p:nvPicPr>
        <p:blipFill>
          <a:blip r:embed="rId3">
            <a:alphaModFix/>
          </a:blip>
          <a:stretch>
            <a:fillRect/>
          </a:stretch>
        </p:blipFill>
        <p:spPr>
          <a:xfrm>
            <a:off x="266375" y="1170125"/>
            <a:ext cx="8333420" cy="33406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2811">
                <a:solidFill>
                  <a:srgbClr val="3C78D8"/>
                </a:solidFill>
              </a:rPr>
              <a:t>Outline</a:t>
            </a:r>
            <a:endParaRPr sz="2811">
              <a:solidFill>
                <a:srgbClr val="3C78D8"/>
              </a:solidFill>
            </a:endParaRPr>
          </a:p>
        </p:txBody>
      </p:sp>
      <p:sp>
        <p:nvSpPr>
          <p:cNvPr id="69" name="Google Shape;69;p15"/>
          <p:cNvSpPr txBox="1"/>
          <p:nvPr>
            <p:ph idx="1" type="body"/>
          </p:nvPr>
        </p:nvSpPr>
        <p:spPr>
          <a:xfrm>
            <a:off x="363775" y="1189150"/>
            <a:ext cx="8520600" cy="3016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zh-TW" sz="1800"/>
              <a:t>Introduction</a:t>
            </a:r>
            <a:endParaRPr sz="1800"/>
          </a:p>
          <a:p>
            <a:pPr indent="-342900" lvl="0" marL="457200" rtl="0" algn="l">
              <a:lnSpc>
                <a:spcPct val="150000"/>
              </a:lnSpc>
              <a:spcBef>
                <a:spcPts val="0"/>
              </a:spcBef>
              <a:spcAft>
                <a:spcPts val="0"/>
              </a:spcAft>
              <a:buSzPts val="1800"/>
              <a:buChar char="●"/>
            </a:pPr>
            <a:r>
              <a:rPr lang="zh-TW" sz="1800"/>
              <a:t>Related Work</a:t>
            </a:r>
            <a:endParaRPr sz="1800"/>
          </a:p>
          <a:p>
            <a:pPr indent="-342900" lvl="0" marL="457200" rtl="0" algn="l">
              <a:lnSpc>
                <a:spcPct val="150000"/>
              </a:lnSpc>
              <a:spcBef>
                <a:spcPts val="0"/>
              </a:spcBef>
              <a:spcAft>
                <a:spcPts val="0"/>
              </a:spcAft>
              <a:buSzPts val="1800"/>
              <a:buChar char="●"/>
            </a:pPr>
            <a:r>
              <a:rPr lang="zh-TW"/>
              <a:t>Revisit Reflection Physical Formulation</a:t>
            </a:r>
            <a:endParaRPr/>
          </a:p>
          <a:p>
            <a:pPr indent="-342900" lvl="0" marL="457200" rtl="0" algn="l">
              <a:lnSpc>
                <a:spcPct val="150000"/>
              </a:lnSpc>
              <a:spcBef>
                <a:spcPts val="0"/>
              </a:spcBef>
              <a:spcAft>
                <a:spcPts val="0"/>
              </a:spcAft>
              <a:buSzPts val="1800"/>
              <a:buChar char="●"/>
            </a:pPr>
            <a:r>
              <a:rPr lang="zh-TW" sz="1800"/>
              <a:t>Method</a:t>
            </a:r>
            <a:endParaRPr sz="1800"/>
          </a:p>
          <a:p>
            <a:pPr indent="-342900" lvl="0" marL="457200" rtl="0" algn="l">
              <a:lnSpc>
                <a:spcPct val="150000"/>
              </a:lnSpc>
              <a:spcBef>
                <a:spcPts val="0"/>
              </a:spcBef>
              <a:spcAft>
                <a:spcPts val="0"/>
              </a:spcAft>
              <a:buSzPts val="1800"/>
              <a:buChar char="●"/>
            </a:pPr>
            <a:r>
              <a:rPr lang="zh-TW" sz="1800"/>
              <a:t>Experiments</a:t>
            </a:r>
            <a:endParaRPr sz="1800"/>
          </a:p>
          <a:p>
            <a:pPr indent="-342900" lvl="0" marL="457200" rtl="0" algn="l">
              <a:lnSpc>
                <a:spcPct val="150000"/>
              </a:lnSpc>
              <a:spcBef>
                <a:spcPts val="0"/>
              </a:spcBef>
              <a:spcAft>
                <a:spcPts val="0"/>
              </a:spcAft>
              <a:buSzPts val="1800"/>
              <a:buChar char="●"/>
            </a:pPr>
            <a:r>
              <a:rPr lang="zh-TW" sz="1800"/>
              <a:t>Conclusion</a:t>
            </a:r>
            <a:endParaRPr sz="1800"/>
          </a:p>
          <a:p>
            <a:pPr indent="0" lvl="0" marL="0" rtl="0" algn="l">
              <a:lnSpc>
                <a:spcPct val="150000"/>
              </a:lnSpc>
              <a:spcBef>
                <a:spcPts val="0"/>
              </a:spcBef>
              <a:spcAft>
                <a:spcPts val="0"/>
              </a:spcAft>
              <a:buSzPts val="1800"/>
              <a:buNone/>
            </a:pPr>
            <a:r>
              <a:t/>
            </a:r>
            <a:endParaRPr sz="2200"/>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Ablation Study (</a:t>
            </a:r>
            <a:r>
              <a:rPr lang="zh-TW" sz="2811">
                <a:solidFill>
                  <a:srgbClr val="3C78D8"/>
                </a:solidFill>
              </a:rPr>
              <a:t>Component Analysis of This Study's Framework</a:t>
            </a:r>
            <a:r>
              <a:rPr lang="zh-TW" sz="2811">
                <a:solidFill>
                  <a:srgbClr val="3C78D8"/>
                </a:solidFill>
              </a:rPr>
              <a:t>)</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34" name="Google Shape;23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35" name="Google Shape;235;p33"/>
          <p:cNvPicPr preferRelativeResize="0"/>
          <p:nvPr/>
        </p:nvPicPr>
        <p:blipFill>
          <a:blip r:embed="rId3">
            <a:alphaModFix/>
          </a:blip>
          <a:stretch>
            <a:fillRect/>
          </a:stretch>
        </p:blipFill>
        <p:spPr>
          <a:xfrm>
            <a:off x="393100" y="1531725"/>
            <a:ext cx="8357799" cy="2468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Ablation Study (</a:t>
            </a:r>
            <a:r>
              <a:rPr lang="zh-TW" sz="2811">
                <a:solidFill>
                  <a:srgbClr val="3C78D8"/>
                </a:solidFill>
              </a:rPr>
              <a:t>Extension of Proposed Innovations</a:t>
            </a:r>
            <a:r>
              <a:rPr lang="zh-TW" sz="2811">
                <a:solidFill>
                  <a:srgbClr val="3C78D8"/>
                </a:solidFill>
              </a:rPr>
              <a:t>)</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41" name="Google Shape;241;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42" name="Google Shape;242;p34"/>
          <p:cNvPicPr preferRelativeResize="0"/>
          <p:nvPr/>
        </p:nvPicPr>
        <p:blipFill rotWithShape="1">
          <a:blip r:embed="rId3">
            <a:alphaModFix/>
          </a:blip>
          <a:srcRect b="0" l="0" r="0" t="823"/>
          <a:stretch/>
        </p:blipFill>
        <p:spPr>
          <a:xfrm>
            <a:off x="486063" y="1245150"/>
            <a:ext cx="8171875" cy="326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Conclusion</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48" name="Google Shape;248;p35"/>
          <p:cNvSpPr txBox="1"/>
          <p:nvPr>
            <p:ph idx="1" type="body"/>
          </p:nvPr>
        </p:nvSpPr>
        <p:spPr>
          <a:xfrm>
            <a:off x="206750" y="1189150"/>
            <a:ext cx="8814300" cy="3370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zh-TW"/>
              <a:t>Revisited the physical process of reflection degradation in images.</a:t>
            </a:r>
            <a:endParaRPr/>
          </a:p>
          <a:p>
            <a:pPr indent="-342900" lvl="0" marL="457200" rtl="0" algn="l">
              <a:lnSpc>
                <a:spcPct val="150000"/>
              </a:lnSpc>
              <a:spcBef>
                <a:spcPts val="0"/>
              </a:spcBef>
              <a:spcAft>
                <a:spcPts val="0"/>
              </a:spcAft>
              <a:buSzPts val="1800"/>
              <a:buChar char="●"/>
            </a:pPr>
            <a:r>
              <a:rPr lang="zh-TW"/>
              <a:t>Proposed a new pipeline for real-world reflection data collection, creating the RRW dataset.</a:t>
            </a:r>
            <a:endParaRPr/>
          </a:p>
          <a:p>
            <a:pPr indent="-342900" lvl="0" marL="457200" rtl="0" algn="l">
              <a:lnSpc>
                <a:spcPct val="150000"/>
              </a:lnSpc>
              <a:spcBef>
                <a:spcPts val="0"/>
              </a:spcBef>
              <a:spcAft>
                <a:spcPts val="0"/>
              </a:spcAft>
              <a:buSzPts val="1800"/>
              <a:buChar char="●"/>
            </a:pPr>
            <a:r>
              <a:rPr lang="zh-TW"/>
              <a:t>Introduced </a:t>
            </a:r>
            <a:r>
              <a:rPr lang="zh-TW"/>
              <a:t>MaxRF</a:t>
            </a:r>
            <a:r>
              <a:rPr lang="zh-TW"/>
              <a:t> for precise reflection distortion detection in aligned image pairs.</a:t>
            </a:r>
            <a:endParaRPr/>
          </a:p>
          <a:p>
            <a:pPr indent="-342900" lvl="0" marL="457200" rtl="0" algn="l">
              <a:lnSpc>
                <a:spcPct val="150000"/>
              </a:lnSpc>
              <a:spcBef>
                <a:spcPts val="0"/>
              </a:spcBef>
              <a:spcAft>
                <a:spcPts val="0"/>
              </a:spcAft>
              <a:buSzPts val="1800"/>
              <a:buChar char="●"/>
            </a:pPr>
            <a:r>
              <a:rPr lang="zh-TW"/>
              <a:t>Developed a location-aware guidance framework for SIRR.</a:t>
            </a:r>
            <a:endParaRPr/>
          </a:p>
          <a:p>
            <a:pPr indent="-342900" lvl="0" marL="457200" rtl="0" algn="l">
              <a:lnSpc>
                <a:spcPct val="150000"/>
              </a:lnSpc>
              <a:spcBef>
                <a:spcPts val="0"/>
              </a:spcBef>
              <a:spcAft>
                <a:spcPts val="0"/>
              </a:spcAft>
              <a:buSzPts val="1800"/>
              <a:buChar char="●"/>
            </a:pPr>
            <a:r>
              <a:rPr lang="zh-TW"/>
              <a:t>Achieved superior performance over SOTA methods in real-world benchmarks.</a:t>
            </a:r>
            <a:endParaRPr/>
          </a:p>
          <a:p>
            <a:pPr indent="-342900" lvl="0" marL="457200" rtl="0" algn="l">
              <a:lnSpc>
                <a:spcPct val="150000"/>
              </a:lnSpc>
              <a:spcBef>
                <a:spcPts val="0"/>
              </a:spcBef>
              <a:spcAft>
                <a:spcPts val="0"/>
              </a:spcAft>
              <a:buSzPts val="1800"/>
              <a:buChar char="●"/>
            </a:pPr>
            <a:r>
              <a:rPr lang="zh-TW"/>
              <a:t>Suggested these innovations could enhance existing methods.</a:t>
            </a:r>
            <a:endParaRPr/>
          </a:p>
        </p:txBody>
      </p:sp>
      <p:sp>
        <p:nvSpPr>
          <p:cNvPr id="249" name="Google Shape;24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ctrTitle"/>
          </p:nvPr>
        </p:nvSpPr>
        <p:spPr>
          <a:xfrm>
            <a:off x="143558" y="2101508"/>
            <a:ext cx="8856900" cy="940500"/>
          </a:xfrm>
          <a:prstGeom prst="rect">
            <a:avLst/>
          </a:prstGeom>
          <a:noFill/>
          <a:ln>
            <a:noFill/>
          </a:ln>
        </p:spPr>
        <p:txBody>
          <a:bodyPr anchorCtr="0" anchor="ctr" bIns="91425"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zh-TW">
                <a:solidFill>
                  <a:srgbClr val="0070C0"/>
                </a:solidFill>
                <a:latin typeface="Calibri"/>
                <a:ea typeface="Calibri"/>
                <a:cs typeface="Calibri"/>
                <a:sym typeface="Calibri"/>
              </a:rPr>
              <a:t>Thank You for Your </a:t>
            </a:r>
            <a:r>
              <a:rPr b="1" lang="zh-TW" sz="1200">
                <a:solidFill>
                  <a:schemeClr val="lt2"/>
                </a:solidFill>
                <a:latin typeface="Calibri"/>
                <a:ea typeface="Calibri"/>
                <a:cs typeface="Calibri"/>
                <a:sym typeface="Calibri"/>
              </a:rPr>
              <a:t>self</a:t>
            </a:r>
            <a:r>
              <a:rPr b="1" lang="zh-TW">
                <a:solidFill>
                  <a:srgbClr val="0070C0"/>
                </a:solidFill>
                <a:latin typeface="Calibri"/>
                <a:ea typeface="Calibri"/>
                <a:cs typeface="Calibri"/>
                <a:sym typeface="Calibri"/>
              </a:rPr>
              <a:t>Attention</a:t>
            </a:r>
            <a:endParaRPr b="1">
              <a:solidFill>
                <a:srgbClr val="0070C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Experiments</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61" name="Google Shape;261;p37"/>
          <p:cNvSpPr txBox="1"/>
          <p:nvPr>
            <p:ph idx="1" type="body"/>
          </p:nvPr>
        </p:nvSpPr>
        <p:spPr>
          <a:xfrm>
            <a:off x="311700" y="1152475"/>
            <a:ext cx="85206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accent1"/>
              </a:buClr>
              <a:buSzPts val="1800"/>
              <a:buChar char="●"/>
            </a:pPr>
            <a:r>
              <a:rPr lang="zh-TW" sz="1800"/>
              <a:t>Prepare backup slides if necessary</a:t>
            </a:r>
            <a:endParaRPr/>
          </a:p>
        </p:txBody>
      </p:sp>
      <p:sp>
        <p:nvSpPr>
          <p:cNvPr id="262" name="Google Shape;26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Visualization (Optional)</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68" name="Google Shape;26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Ablation Study (Optional)</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74" name="Google Shape;27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Conclusion</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280" name="Google Shape;280;p40"/>
          <p:cNvSpPr txBox="1"/>
          <p:nvPr>
            <p:ph idx="1" type="body"/>
          </p:nvPr>
        </p:nvSpPr>
        <p:spPr>
          <a:xfrm>
            <a:off x="363775" y="1189150"/>
            <a:ext cx="85206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accent1"/>
              </a:buClr>
              <a:buSzPts val="1800"/>
              <a:buChar char="●"/>
            </a:pPr>
            <a:r>
              <a:rPr lang="zh-TW" sz="1800"/>
              <a:t>Summarize the facts </a:t>
            </a:r>
            <a:endParaRPr sz="1800"/>
          </a:p>
          <a:p>
            <a:pPr indent="-342900" lvl="0" marL="457200" rtl="0" algn="l">
              <a:lnSpc>
                <a:spcPct val="150000"/>
              </a:lnSpc>
              <a:spcBef>
                <a:spcPts val="0"/>
              </a:spcBef>
              <a:spcAft>
                <a:spcPts val="0"/>
              </a:spcAft>
              <a:buClr>
                <a:schemeClr val="accent1"/>
              </a:buClr>
              <a:buSzPts val="1800"/>
              <a:buChar char="●"/>
            </a:pPr>
            <a:r>
              <a:rPr lang="zh-TW" sz="1800"/>
              <a:t>Conclude the consequence </a:t>
            </a:r>
            <a:endParaRPr sz="1800"/>
          </a:p>
          <a:p>
            <a:pPr indent="-342900" lvl="0" marL="457200" rtl="0" algn="l">
              <a:lnSpc>
                <a:spcPct val="150000"/>
              </a:lnSpc>
              <a:spcBef>
                <a:spcPts val="0"/>
              </a:spcBef>
              <a:spcAft>
                <a:spcPts val="0"/>
              </a:spcAft>
              <a:buSzPts val="1800"/>
              <a:buChar char="●"/>
            </a:pPr>
            <a:r>
              <a:rPr lang="zh-TW" sz="1800"/>
              <a:t>Future work (optional)</a:t>
            </a:r>
            <a:endParaRPr sz="1800"/>
          </a:p>
        </p:txBody>
      </p:sp>
      <p:sp>
        <p:nvSpPr>
          <p:cNvPr id="281" name="Google Shape;28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zh-TW" sz="2811">
                <a:solidFill>
                  <a:srgbClr val="3C78D8"/>
                </a:solidFill>
              </a:rPr>
              <a:t>Introduction</a:t>
            </a:r>
            <a:endParaRPr sz="2811">
              <a:solidFill>
                <a:srgbClr val="3C78D8"/>
              </a:solidFill>
            </a:endParaRPr>
          </a:p>
        </p:txBody>
      </p:sp>
      <p:sp>
        <p:nvSpPr>
          <p:cNvPr id="76" name="Google Shape;7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77" name="Google Shape;77;p16"/>
          <p:cNvPicPr preferRelativeResize="0"/>
          <p:nvPr/>
        </p:nvPicPr>
        <p:blipFill rotWithShape="1">
          <a:blip r:embed="rId3">
            <a:alphaModFix/>
          </a:blip>
          <a:srcRect b="49703" l="0" r="0" t="0"/>
          <a:stretch/>
        </p:blipFill>
        <p:spPr>
          <a:xfrm>
            <a:off x="685976" y="1581637"/>
            <a:ext cx="7772049" cy="2287574"/>
          </a:xfrm>
          <a:prstGeom prst="rect">
            <a:avLst/>
          </a:prstGeom>
          <a:noFill/>
          <a:ln>
            <a:noFill/>
          </a:ln>
        </p:spPr>
      </p:pic>
      <p:sp>
        <p:nvSpPr>
          <p:cNvPr id="78" name="Google Shape;78;p16"/>
          <p:cNvSpPr txBox="1"/>
          <p:nvPr/>
        </p:nvSpPr>
        <p:spPr>
          <a:xfrm>
            <a:off x="350400" y="1030725"/>
            <a:ext cx="8520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zh-TW" sz="1800">
                <a:solidFill>
                  <a:schemeClr val="dk2"/>
                </a:solidFill>
              </a:rPr>
              <a:t>Reflections caused by glass and other reflective surfaces </a:t>
            </a:r>
            <a:r>
              <a:rPr lang="zh-TW" sz="1800">
                <a:solidFill>
                  <a:schemeClr val="dk2"/>
                </a:solidFill>
              </a:rPr>
              <a:t>degrade image quality.</a:t>
            </a:r>
            <a:endParaRPr/>
          </a:p>
        </p:txBody>
      </p:sp>
      <p:sp>
        <p:nvSpPr>
          <p:cNvPr id="79" name="Google Shape;79;p16"/>
          <p:cNvSpPr txBox="1"/>
          <p:nvPr/>
        </p:nvSpPr>
        <p:spPr>
          <a:xfrm>
            <a:off x="804825" y="3950275"/>
            <a:ext cx="372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Transmitted Light Image</a:t>
            </a:r>
            <a:endParaRPr/>
          </a:p>
        </p:txBody>
      </p:sp>
      <p:sp>
        <p:nvSpPr>
          <p:cNvPr id="80" name="Google Shape;80;p16"/>
          <p:cNvSpPr txBox="1"/>
          <p:nvPr/>
        </p:nvSpPr>
        <p:spPr>
          <a:xfrm>
            <a:off x="4629600" y="3950275"/>
            <a:ext cx="372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Reflection Images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zh-TW" sz="2811">
                <a:solidFill>
                  <a:srgbClr val="3C78D8"/>
                </a:solidFill>
              </a:rPr>
              <a:t>Introduction</a:t>
            </a:r>
            <a:endParaRPr sz="2811">
              <a:solidFill>
                <a:srgbClr val="3C78D8"/>
              </a:solidFill>
            </a:endParaRPr>
          </a:p>
        </p:txBody>
      </p:sp>
      <p:sp>
        <p:nvSpPr>
          <p:cNvPr id="86" name="Google Shape;8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87" name="Google Shape;87;p17"/>
          <p:cNvPicPr preferRelativeResize="0"/>
          <p:nvPr/>
        </p:nvPicPr>
        <p:blipFill>
          <a:blip r:embed="rId3">
            <a:alphaModFix/>
          </a:blip>
          <a:stretch>
            <a:fillRect/>
          </a:stretch>
        </p:blipFill>
        <p:spPr>
          <a:xfrm>
            <a:off x="1793248" y="1496050"/>
            <a:ext cx="5247504" cy="1713294"/>
          </a:xfrm>
          <a:prstGeom prst="rect">
            <a:avLst/>
          </a:prstGeom>
          <a:noFill/>
          <a:ln>
            <a:noFill/>
          </a:ln>
        </p:spPr>
      </p:pic>
      <p:pic>
        <p:nvPicPr>
          <p:cNvPr id="88" name="Google Shape;88;p17"/>
          <p:cNvPicPr preferRelativeResize="0"/>
          <p:nvPr/>
        </p:nvPicPr>
        <p:blipFill>
          <a:blip r:embed="rId4">
            <a:alphaModFix/>
          </a:blip>
          <a:stretch>
            <a:fillRect/>
          </a:stretch>
        </p:blipFill>
        <p:spPr>
          <a:xfrm>
            <a:off x="1793248" y="3251519"/>
            <a:ext cx="2597107" cy="1713295"/>
          </a:xfrm>
          <a:prstGeom prst="rect">
            <a:avLst/>
          </a:prstGeom>
          <a:noFill/>
          <a:ln>
            <a:noFill/>
          </a:ln>
        </p:spPr>
      </p:pic>
      <p:pic>
        <p:nvPicPr>
          <p:cNvPr id="89" name="Google Shape;89;p17"/>
          <p:cNvPicPr preferRelativeResize="0"/>
          <p:nvPr/>
        </p:nvPicPr>
        <p:blipFill>
          <a:blip r:embed="rId5">
            <a:alphaModFix/>
          </a:blip>
          <a:stretch>
            <a:fillRect/>
          </a:stretch>
        </p:blipFill>
        <p:spPr>
          <a:xfrm>
            <a:off x="4443646" y="3262942"/>
            <a:ext cx="2597106" cy="1707008"/>
          </a:xfrm>
          <a:prstGeom prst="rect">
            <a:avLst/>
          </a:prstGeom>
          <a:noFill/>
          <a:ln>
            <a:noFill/>
          </a:ln>
        </p:spPr>
      </p:pic>
      <p:sp>
        <p:nvSpPr>
          <p:cNvPr id="90" name="Google Shape;90;p17"/>
          <p:cNvSpPr txBox="1"/>
          <p:nvPr/>
        </p:nvSpPr>
        <p:spPr>
          <a:xfrm>
            <a:off x="402849" y="2147325"/>
            <a:ext cx="12930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TW">
                <a:solidFill>
                  <a:schemeClr val="dk1"/>
                </a:solidFill>
              </a:rPr>
              <a:t>Reflection-</a:t>
            </a:r>
            <a:endParaRPr>
              <a:solidFill>
                <a:schemeClr val="dk1"/>
              </a:solidFill>
            </a:endParaRPr>
          </a:p>
          <a:p>
            <a:pPr indent="0" lvl="0" marL="0" rtl="0" algn="r">
              <a:spcBef>
                <a:spcPts val="0"/>
              </a:spcBef>
              <a:spcAft>
                <a:spcPts val="0"/>
              </a:spcAft>
              <a:buNone/>
            </a:pPr>
            <a:r>
              <a:rPr lang="zh-TW">
                <a:solidFill>
                  <a:schemeClr val="dk1"/>
                </a:solidFill>
              </a:rPr>
              <a:t>contaminated image</a:t>
            </a:r>
            <a:endParaRPr/>
          </a:p>
        </p:txBody>
      </p:sp>
      <p:sp>
        <p:nvSpPr>
          <p:cNvPr id="91" name="Google Shape;91;p17"/>
          <p:cNvSpPr txBox="1"/>
          <p:nvPr/>
        </p:nvSpPr>
        <p:spPr>
          <a:xfrm>
            <a:off x="274600" y="3821775"/>
            <a:ext cx="14655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TW">
                <a:solidFill>
                  <a:schemeClr val="dk1"/>
                </a:solidFill>
              </a:rPr>
              <a:t>Transmission layer</a:t>
            </a:r>
            <a:endParaRPr>
              <a:solidFill>
                <a:schemeClr val="dk1"/>
              </a:solidFill>
            </a:endParaRPr>
          </a:p>
          <a:p>
            <a:pPr indent="0" lvl="0" marL="0" rtl="0" algn="r">
              <a:spcBef>
                <a:spcPts val="0"/>
              </a:spcBef>
              <a:spcAft>
                <a:spcPts val="0"/>
              </a:spcAft>
              <a:buNone/>
            </a:pPr>
            <a:r>
              <a:rPr lang="zh-TW">
                <a:solidFill>
                  <a:schemeClr val="dk1"/>
                </a:solidFill>
              </a:rPr>
              <a:t>(Ground Truth)</a:t>
            </a:r>
            <a:endParaRPr>
              <a:solidFill>
                <a:schemeClr val="dk1"/>
              </a:solidFill>
            </a:endParaRPr>
          </a:p>
        </p:txBody>
      </p:sp>
      <p:sp>
        <p:nvSpPr>
          <p:cNvPr id="92" name="Google Shape;92;p17"/>
          <p:cNvSpPr txBox="1"/>
          <p:nvPr/>
        </p:nvSpPr>
        <p:spPr>
          <a:xfrm>
            <a:off x="7094043" y="2046963"/>
            <a:ext cx="165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Output Result by</a:t>
            </a:r>
            <a:endParaRPr/>
          </a:p>
          <a:p>
            <a:pPr indent="0" lvl="0" marL="0" rtl="0" algn="l">
              <a:spcBef>
                <a:spcPts val="0"/>
              </a:spcBef>
              <a:spcAft>
                <a:spcPts val="0"/>
              </a:spcAft>
              <a:buNone/>
            </a:pPr>
            <a:r>
              <a:rPr lang="zh-TW"/>
              <a:t>P</a:t>
            </a:r>
            <a:r>
              <a:rPr lang="zh-TW"/>
              <a:t>revious Methods</a:t>
            </a:r>
            <a:endParaRPr/>
          </a:p>
          <a:p>
            <a:pPr indent="0" lvl="0" marL="0" rtl="0" algn="l">
              <a:spcBef>
                <a:spcPts val="0"/>
              </a:spcBef>
              <a:spcAft>
                <a:spcPts val="0"/>
              </a:spcAft>
              <a:buNone/>
            </a:pPr>
            <a:r>
              <a:rPr lang="zh-TW"/>
              <a:t>(IBCLN)</a:t>
            </a:r>
            <a:endParaRPr/>
          </a:p>
        </p:txBody>
      </p:sp>
      <p:sp>
        <p:nvSpPr>
          <p:cNvPr id="93" name="Google Shape;93;p17"/>
          <p:cNvSpPr txBox="1"/>
          <p:nvPr/>
        </p:nvSpPr>
        <p:spPr>
          <a:xfrm>
            <a:off x="7094043" y="3721396"/>
            <a:ext cx="165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Output Result by</a:t>
            </a:r>
            <a:endParaRPr/>
          </a:p>
          <a:p>
            <a:pPr indent="0" lvl="0" marL="0" rtl="0" algn="l">
              <a:spcBef>
                <a:spcPts val="0"/>
              </a:spcBef>
              <a:spcAft>
                <a:spcPts val="0"/>
              </a:spcAft>
              <a:buNone/>
            </a:pPr>
            <a:r>
              <a:rPr lang="zh-TW"/>
              <a:t>Previous Methods</a:t>
            </a:r>
            <a:endParaRPr/>
          </a:p>
          <a:p>
            <a:pPr indent="0" lvl="0" marL="0" rtl="0" algn="l">
              <a:spcBef>
                <a:spcPts val="0"/>
              </a:spcBef>
              <a:spcAft>
                <a:spcPts val="0"/>
              </a:spcAft>
              <a:buNone/>
            </a:pPr>
            <a:r>
              <a:rPr lang="zh-TW"/>
              <a:t>(</a:t>
            </a:r>
            <a:r>
              <a:rPr lang="zh-TW"/>
              <a:t>DSRNet</a:t>
            </a:r>
            <a:r>
              <a:rPr lang="zh-TW"/>
              <a:t>)</a:t>
            </a:r>
            <a:endParaRPr/>
          </a:p>
        </p:txBody>
      </p:sp>
      <p:sp>
        <p:nvSpPr>
          <p:cNvPr id="94" name="Google Shape;94;p17"/>
          <p:cNvSpPr txBox="1"/>
          <p:nvPr/>
        </p:nvSpPr>
        <p:spPr>
          <a:xfrm>
            <a:off x="350400" y="1030725"/>
            <a:ext cx="8520600" cy="90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zh-TW" sz="1800">
                <a:solidFill>
                  <a:schemeClr val="dk2"/>
                </a:solidFill>
              </a:rPr>
              <a:t>Existing methods have limitations in complex real-world scenarios.</a:t>
            </a:r>
            <a:endParaRPr>
              <a:solidFill>
                <a:schemeClr val="dk1"/>
              </a:solidFill>
            </a:endParaRPr>
          </a:p>
          <a:p>
            <a:pPr indent="0" lvl="0" marL="0" rtl="0" algn="l">
              <a:lnSpc>
                <a:spcPct val="115000"/>
              </a:lnSpc>
              <a:spcBef>
                <a:spcPts val="100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Related Work</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100" name="Google Shape;100;p18"/>
          <p:cNvSpPr txBox="1"/>
          <p:nvPr>
            <p:ph idx="1" type="body"/>
          </p:nvPr>
        </p:nvSpPr>
        <p:spPr>
          <a:xfrm>
            <a:off x="363775" y="1189150"/>
            <a:ext cx="85206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zh-TW"/>
              <a:t>Traditional Methods:</a:t>
            </a:r>
            <a:endParaRPr/>
          </a:p>
          <a:p>
            <a:pPr indent="-342900" lvl="1" marL="914400" rtl="0" algn="l">
              <a:lnSpc>
                <a:spcPct val="150000"/>
              </a:lnSpc>
              <a:spcBef>
                <a:spcPts val="0"/>
              </a:spcBef>
              <a:spcAft>
                <a:spcPts val="0"/>
              </a:spcAft>
              <a:buSzPts val="1800"/>
              <a:buChar char="○"/>
            </a:pPr>
            <a:r>
              <a:rPr lang="zh-TW" sz="1800"/>
              <a:t>Utilized features and prior knowledge.</a:t>
            </a:r>
            <a:endParaRPr sz="1800"/>
          </a:p>
          <a:p>
            <a:pPr indent="-342900" lvl="1" marL="914400" rtl="0" algn="l">
              <a:lnSpc>
                <a:spcPct val="150000"/>
              </a:lnSpc>
              <a:spcBef>
                <a:spcPts val="0"/>
              </a:spcBef>
              <a:spcAft>
                <a:spcPts val="0"/>
              </a:spcAft>
              <a:buSzPts val="1800"/>
              <a:buChar char="○"/>
            </a:pPr>
            <a:r>
              <a:rPr lang="zh-TW" sz="1800"/>
              <a:t>Relied on assumptions about reflection characteristics.</a:t>
            </a:r>
            <a:endParaRPr sz="1800"/>
          </a:p>
          <a:p>
            <a:pPr indent="-342900" lvl="0" marL="457200" rtl="0" algn="l">
              <a:lnSpc>
                <a:spcPct val="150000"/>
              </a:lnSpc>
              <a:spcBef>
                <a:spcPts val="0"/>
              </a:spcBef>
              <a:spcAft>
                <a:spcPts val="0"/>
              </a:spcAft>
              <a:buSzPts val="1800"/>
              <a:buChar char="●"/>
            </a:pPr>
            <a:r>
              <a:rPr lang="zh-TW"/>
              <a:t>Deep Learning Methods:</a:t>
            </a:r>
            <a:endParaRPr/>
          </a:p>
          <a:p>
            <a:pPr indent="-342900" lvl="1" marL="914400" rtl="0" algn="l">
              <a:lnSpc>
                <a:spcPct val="150000"/>
              </a:lnSpc>
              <a:spcBef>
                <a:spcPts val="0"/>
              </a:spcBef>
              <a:spcAft>
                <a:spcPts val="0"/>
              </a:spcAft>
              <a:buSzPts val="1800"/>
              <a:buChar char="○"/>
            </a:pPr>
            <a:r>
              <a:rPr lang="zh-TW" sz="1800"/>
              <a:t>Employed neural networks for direct prediction.</a:t>
            </a:r>
            <a:endParaRPr sz="1800"/>
          </a:p>
          <a:p>
            <a:pPr indent="-342900" lvl="1" marL="914400" rtl="0" algn="l">
              <a:lnSpc>
                <a:spcPct val="150000"/>
              </a:lnSpc>
              <a:spcBef>
                <a:spcPts val="0"/>
              </a:spcBef>
              <a:spcAft>
                <a:spcPts val="0"/>
              </a:spcAft>
              <a:buSzPts val="1800"/>
              <a:buChar char="○"/>
            </a:pPr>
            <a:r>
              <a:rPr lang="zh-TW" sz="1800"/>
              <a:t>Improved accuracy and robustness.</a:t>
            </a:r>
            <a:endParaRPr sz="1800"/>
          </a:p>
          <a:p>
            <a:pPr indent="-342900" lvl="0" marL="457200" rtl="0" algn="l">
              <a:lnSpc>
                <a:spcPct val="150000"/>
              </a:lnSpc>
              <a:spcBef>
                <a:spcPts val="0"/>
              </a:spcBef>
              <a:spcAft>
                <a:spcPts val="0"/>
              </a:spcAft>
              <a:buSzPts val="1800"/>
              <a:buChar char="●"/>
            </a:pPr>
            <a:r>
              <a:rPr lang="zh-TW"/>
              <a:t>Hybrid Approaches:</a:t>
            </a:r>
            <a:endParaRPr/>
          </a:p>
          <a:p>
            <a:pPr indent="-342900" lvl="1" marL="914400" rtl="0" algn="l">
              <a:lnSpc>
                <a:spcPct val="150000"/>
              </a:lnSpc>
              <a:spcBef>
                <a:spcPts val="0"/>
              </a:spcBef>
              <a:spcAft>
                <a:spcPts val="0"/>
              </a:spcAft>
              <a:buSzPts val="1800"/>
              <a:buChar char="○"/>
            </a:pPr>
            <a:r>
              <a:rPr lang="zh-TW" sz="1800"/>
              <a:t>Combined traditional priors with deep learning.</a:t>
            </a:r>
            <a:endParaRPr sz="1800"/>
          </a:p>
          <a:p>
            <a:pPr indent="-342900" lvl="1" marL="914400" rtl="0" algn="l">
              <a:lnSpc>
                <a:spcPct val="150000"/>
              </a:lnSpc>
              <a:spcBef>
                <a:spcPts val="0"/>
              </a:spcBef>
              <a:spcAft>
                <a:spcPts val="0"/>
              </a:spcAft>
              <a:buSzPts val="1800"/>
              <a:buChar char="○"/>
            </a:pPr>
            <a:r>
              <a:rPr lang="zh-TW" sz="1800"/>
              <a:t>Used multi-stage models to guide and enhance the process.</a:t>
            </a:r>
            <a:endParaRPr/>
          </a:p>
        </p:txBody>
      </p:sp>
      <p:sp>
        <p:nvSpPr>
          <p:cNvPr id="101" name="Google Shape;10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Related Work</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107" name="Google Shape;107;p19"/>
          <p:cNvSpPr txBox="1"/>
          <p:nvPr>
            <p:ph idx="1" type="body"/>
          </p:nvPr>
        </p:nvSpPr>
        <p:spPr>
          <a:xfrm>
            <a:off x="363775" y="1189150"/>
            <a:ext cx="85206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Char char="●"/>
            </a:pPr>
            <a:r>
              <a:rPr lang="zh-TW"/>
              <a:t>CEILNet[5] adopts a two-stage network approach, which first estimates the edge map and subsequently reconstructs the transmission layer. </a:t>
            </a:r>
            <a:endParaRPr/>
          </a:p>
          <a:p>
            <a:pPr indent="-342900" lvl="0" marL="457200" rtl="0" algn="l">
              <a:lnSpc>
                <a:spcPct val="150000"/>
              </a:lnSpc>
              <a:spcBef>
                <a:spcPts val="0"/>
              </a:spcBef>
              <a:spcAft>
                <a:spcPts val="0"/>
              </a:spcAft>
              <a:buSzPts val="1800"/>
              <a:buChar char="●"/>
            </a:pPr>
            <a:r>
              <a:rPr lang="zh-TW"/>
              <a:t>LANet[4] improve results by emphasizing strong reflection boundaries with Laplacian features.</a:t>
            </a:r>
            <a:endParaRPr/>
          </a:p>
        </p:txBody>
      </p:sp>
      <p:sp>
        <p:nvSpPr>
          <p:cNvPr id="108" name="Google Shape;10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09" name="Google Shape;109;p19"/>
          <p:cNvPicPr preferRelativeResize="0"/>
          <p:nvPr/>
        </p:nvPicPr>
        <p:blipFill>
          <a:blip r:embed="rId3">
            <a:alphaModFix/>
          </a:blip>
          <a:stretch>
            <a:fillRect/>
          </a:stretch>
        </p:blipFill>
        <p:spPr>
          <a:xfrm>
            <a:off x="540250" y="3171500"/>
            <a:ext cx="8167659" cy="991450"/>
          </a:xfrm>
          <a:prstGeom prst="rect">
            <a:avLst/>
          </a:prstGeom>
          <a:noFill/>
          <a:ln>
            <a:noFill/>
          </a:ln>
        </p:spPr>
      </p:pic>
      <p:sp>
        <p:nvSpPr>
          <p:cNvPr id="110" name="Google Shape;110;p19"/>
          <p:cNvSpPr txBox="1"/>
          <p:nvPr>
            <p:ph idx="1" type="body"/>
          </p:nvPr>
        </p:nvSpPr>
        <p:spPr>
          <a:xfrm>
            <a:off x="2192675" y="4234500"/>
            <a:ext cx="4657500" cy="518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zh-TW" sz="1700"/>
              <a:t>Architecture of CEILNet</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Revisit Reflection Physical Formulation</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116" name="Google Shape;116;p20"/>
          <p:cNvSpPr txBox="1"/>
          <p:nvPr>
            <p:ph idx="1" type="body"/>
          </p:nvPr>
        </p:nvSpPr>
        <p:spPr>
          <a:xfrm>
            <a:off x="363775" y="1189150"/>
            <a:ext cx="85206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Char char="●"/>
            </a:pPr>
            <a:r>
              <a:rPr lang="zh-TW"/>
              <a:t>Reflection-contaminated</a:t>
            </a:r>
            <a:r>
              <a:rPr lang="zh-TW"/>
              <a:t> image </a:t>
            </a:r>
            <a:r>
              <a:rPr b="1" i="1" lang="zh-TW">
                <a:latin typeface="Times New Roman"/>
                <a:ea typeface="Times New Roman"/>
                <a:cs typeface="Times New Roman"/>
                <a:sym typeface="Times New Roman"/>
              </a:rPr>
              <a:t>I</a:t>
            </a:r>
            <a:r>
              <a:rPr lang="zh-TW"/>
              <a:t> = Reflection layer </a:t>
            </a:r>
            <a:r>
              <a:rPr b="1" i="1" lang="zh-TW">
                <a:latin typeface="Times New Roman"/>
                <a:ea typeface="Times New Roman"/>
                <a:cs typeface="Times New Roman"/>
                <a:sym typeface="Times New Roman"/>
              </a:rPr>
              <a:t>R</a:t>
            </a:r>
            <a:r>
              <a:rPr lang="zh-TW"/>
              <a:t> + Transmission layer </a:t>
            </a:r>
            <a:r>
              <a:rPr b="1" i="1" lang="zh-TW">
                <a:latin typeface="Times New Roman"/>
                <a:ea typeface="Times New Roman"/>
                <a:cs typeface="Times New Roman"/>
                <a:sym typeface="Times New Roman"/>
              </a:rPr>
              <a:t>T</a:t>
            </a:r>
            <a:endParaRPr b="1" i="1">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Char char="●"/>
            </a:pPr>
            <a:r>
              <a:rPr lang="zh-TW"/>
              <a:t>Transmission layer</a:t>
            </a:r>
            <a:r>
              <a:rPr lang="zh-TW"/>
              <a:t> </a:t>
            </a:r>
            <a:r>
              <a:rPr b="1" i="1" lang="zh-TW">
                <a:latin typeface="Times New Roman"/>
                <a:ea typeface="Times New Roman"/>
                <a:cs typeface="Times New Roman"/>
                <a:sym typeface="Times New Roman"/>
              </a:rPr>
              <a:t>T</a:t>
            </a:r>
            <a:r>
              <a:rPr lang="zh-TW"/>
              <a:t> = </a:t>
            </a:r>
            <a:r>
              <a:rPr b="1" i="1" lang="zh-TW"/>
              <a:t>Glass</a:t>
            </a:r>
            <a:r>
              <a:rPr lang="zh-TW"/>
              <a:t>(Background light </a:t>
            </a:r>
            <a:r>
              <a:rPr b="1" i="1" lang="zh-TW">
                <a:latin typeface="Times New Roman"/>
                <a:ea typeface="Times New Roman"/>
                <a:cs typeface="Times New Roman"/>
                <a:sym typeface="Times New Roman"/>
              </a:rPr>
              <a:t>B</a:t>
            </a:r>
            <a:r>
              <a:rPr lang="zh-TW"/>
              <a:t>)</a:t>
            </a:r>
            <a:endParaRPr/>
          </a:p>
          <a:p>
            <a:pPr indent="-342900" lvl="0" marL="457200" rtl="0" algn="l">
              <a:lnSpc>
                <a:spcPct val="150000"/>
              </a:lnSpc>
              <a:spcBef>
                <a:spcPts val="0"/>
              </a:spcBef>
              <a:spcAft>
                <a:spcPts val="0"/>
              </a:spcAft>
              <a:buSzPts val="1800"/>
              <a:buChar char="●"/>
            </a:pPr>
            <a:r>
              <a:rPr lang="zh-TW"/>
              <a:t>Reflection layer </a:t>
            </a:r>
            <a:r>
              <a:rPr b="1" i="1" lang="zh-TW">
                <a:latin typeface="Times New Roman"/>
                <a:ea typeface="Times New Roman"/>
                <a:cs typeface="Times New Roman"/>
                <a:sym typeface="Times New Roman"/>
              </a:rPr>
              <a:t>R</a:t>
            </a:r>
            <a:r>
              <a:rPr lang="zh-TW"/>
              <a:t> = Local Object Iight </a:t>
            </a:r>
            <a:r>
              <a:rPr b="1" i="1" lang="zh-TW">
                <a:latin typeface="Times New Roman"/>
                <a:ea typeface="Times New Roman"/>
                <a:cs typeface="Times New Roman"/>
                <a:sym typeface="Times New Roman"/>
              </a:rPr>
              <a:t>R</a:t>
            </a:r>
            <a:r>
              <a:rPr b="1" baseline="-25000" lang="zh-TW">
                <a:latin typeface="Times New Roman"/>
                <a:ea typeface="Times New Roman"/>
                <a:cs typeface="Times New Roman"/>
                <a:sym typeface="Times New Roman"/>
              </a:rPr>
              <a:t>1</a:t>
            </a:r>
            <a:r>
              <a:rPr lang="zh-TW"/>
              <a:t> + Global Ambient light </a:t>
            </a:r>
            <a:r>
              <a:rPr b="1" i="1" lang="zh-TW">
                <a:latin typeface="Times New Roman"/>
                <a:ea typeface="Times New Roman"/>
                <a:cs typeface="Times New Roman"/>
                <a:sym typeface="Times New Roman"/>
              </a:rPr>
              <a:t>R</a:t>
            </a:r>
            <a:r>
              <a:rPr b="1" baseline="-25000" lang="zh-TW">
                <a:latin typeface="Times New Roman"/>
                <a:ea typeface="Times New Roman"/>
                <a:cs typeface="Times New Roman"/>
                <a:sym typeface="Times New Roman"/>
              </a:rPr>
              <a:t>2</a:t>
            </a:r>
            <a:endParaRPr b="1" baseline="-25000"/>
          </a:p>
        </p:txBody>
      </p:sp>
      <p:sp>
        <p:nvSpPr>
          <p:cNvPr id="117" name="Google Shape;11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18" name="Google Shape;118;p20"/>
          <p:cNvPicPr preferRelativeResize="0"/>
          <p:nvPr/>
        </p:nvPicPr>
        <p:blipFill rotWithShape="1">
          <a:blip r:embed="rId3">
            <a:alphaModFix/>
          </a:blip>
          <a:srcRect b="1743" l="53060" r="1503" t="52735"/>
          <a:stretch/>
        </p:blipFill>
        <p:spPr>
          <a:xfrm>
            <a:off x="4728169" y="2625650"/>
            <a:ext cx="3672407" cy="2290601"/>
          </a:xfrm>
          <a:prstGeom prst="rect">
            <a:avLst/>
          </a:prstGeom>
          <a:noFill/>
          <a:ln>
            <a:noFill/>
          </a:ln>
        </p:spPr>
      </p:pic>
      <p:pic>
        <p:nvPicPr>
          <p:cNvPr id="119" name="Google Shape;119;p20"/>
          <p:cNvPicPr preferRelativeResize="0"/>
          <p:nvPr/>
        </p:nvPicPr>
        <p:blipFill rotWithShape="1">
          <a:blip r:embed="rId3">
            <a:alphaModFix/>
          </a:blip>
          <a:srcRect b="0" l="0" r="47821" t="51083"/>
          <a:stretch/>
        </p:blipFill>
        <p:spPr>
          <a:xfrm>
            <a:off x="176350" y="2536750"/>
            <a:ext cx="4229145" cy="2468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Method</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125" name="Google Shape;125;p21"/>
          <p:cNvSpPr txBox="1"/>
          <p:nvPr>
            <p:ph idx="1" type="body"/>
          </p:nvPr>
        </p:nvSpPr>
        <p:spPr>
          <a:xfrm>
            <a:off x="363775" y="1189150"/>
            <a:ext cx="85206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4A86E8"/>
              </a:buClr>
              <a:buSzPts val="1800"/>
              <a:buChar char="●"/>
            </a:pPr>
            <a:r>
              <a:rPr lang="zh-TW"/>
              <a:t>Data Collection Pipeline</a:t>
            </a:r>
            <a:endParaRPr sz="1800"/>
          </a:p>
          <a:p>
            <a:pPr indent="-342900" lvl="0" marL="457200" rtl="0" algn="l">
              <a:lnSpc>
                <a:spcPct val="150000"/>
              </a:lnSpc>
              <a:spcBef>
                <a:spcPts val="0"/>
              </a:spcBef>
              <a:spcAft>
                <a:spcPts val="0"/>
              </a:spcAft>
              <a:buClr>
                <a:srgbClr val="4A86E8"/>
              </a:buClr>
              <a:buSzPts val="1800"/>
              <a:buChar char="●"/>
            </a:pPr>
            <a:r>
              <a:rPr lang="zh-TW"/>
              <a:t>Maximum Reflection Filter (MaxRF)</a:t>
            </a:r>
            <a:endParaRPr/>
          </a:p>
          <a:p>
            <a:pPr indent="-342900" lvl="0" marL="457200" rtl="0" algn="l">
              <a:lnSpc>
                <a:spcPct val="150000"/>
              </a:lnSpc>
              <a:spcBef>
                <a:spcPts val="0"/>
              </a:spcBef>
              <a:spcAft>
                <a:spcPts val="0"/>
              </a:spcAft>
              <a:buClr>
                <a:srgbClr val="4A86E8"/>
              </a:buClr>
              <a:buSzPts val="1800"/>
              <a:buChar char="●"/>
            </a:pPr>
            <a:r>
              <a:rPr lang="zh-TW"/>
              <a:t>Network Architecture</a:t>
            </a:r>
            <a:endParaRPr sz="1800"/>
          </a:p>
        </p:txBody>
      </p:sp>
      <p:sp>
        <p:nvSpPr>
          <p:cNvPr id="126" name="Google Shape;12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2811">
                <a:solidFill>
                  <a:srgbClr val="3C78D8"/>
                </a:solidFill>
              </a:rPr>
              <a:t>Data Collection Pipeline</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1100"/>
              <a:buNone/>
            </a:pPr>
            <a:r>
              <a:t/>
            </a:r>
            <a:endParaRPr sz="2811">
              <a:solidFill>
                <a:srgbClr val="3C78D8"/>
              </a:solidFill>
            </a:endParaRPr>
          </a:p>
          <a:p>
            <a:pPr indent="0" lvl="0" marL="0" rtl="0" algn="l">
              <a:lnSpc>
                <a:spcPct val="100000"/>
              </a:lnSpc>
              <a:spcBef>
                <a:spcPts val="0"/>
              </a:spcBef>
              <a:spcAft>
                <a:spcPts val="0"/>
              </a:spcAft>
              <a:buSzPts val="990"/>
              <a:buNone/>
            </a:pPr>
            <a:r>
              <a:t/>
            </a:r>
            <a:endParaRPr sz="2811">
              <a:solidFill>
                <a:srgbClr val="3C78D8"/>
              </a:solidFill>
            </a:endParaRPr>
          </a:p>
        </p:txBody>
      </p:sp>
      <p:sp>
        <p:nvSpPr>
          <p:cNvPr id="132" name="Google Shape;132;p22"/>
          <p:cNvSpPr txBox="1"/>
          <p:nvPr>
            <p:ph idx="1" type="body"/>
          </p:nvPr>
        </p:nvSpPr>
        <p:spPr>
          <a:xfrm>
            <a:off x="363775" y="1189150"/>
            <a:ext cx="4992600" cy="261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Char char="●"/>
            </a:pPr>
            <a:r>
              <a:rPr lang="zh-TW"/>
              <a:t>(a) </a:t>
            </a:r>
            <a:r>
              <a:rPr lang="zh-TW"/>
              <a:t>[19, 39, 53] </a:t>
            </a:r>
            <a:r>
              <a:rPr lang="zh-TW"/>
              <a:t>manually</a:t>
            </a:r>
            <a:r>
              <a:rPr lang="zh-TW"/>
              <a:t> remove the glass.</a:t>
            </a:r>
            <a:endParaRPr/>
          </a:p>
          <a:p>
            <a:pPr indent="-317500" lvl="1" marL="914400" rtl="0" algn="l">
              <a:lnSpc>
                <a:spcPct val="150000"/>
              </a:lnSpc>
              <a:spcBef>
                <a:spcPts val="0"/>
              </a:spcBef>
              <a:spcAft>
                <a:spcPts val="0"/>
              </a:spcAft>
              <a:buSzPts val="1400"/>
              <a:buChar char="○"/>
            </a:pPr>
            <a:r>
              <a:rPr lang="zh-TW"/>
              <a:t>Do not count the refraction and color changes.</a:t>
            </a:r>
            <a:endParaRPr/>
          </a:p>
          <a:p>
            <a:pPr indent="-317500" lvl="1" marL="914400" rtl="0" algn="l">
              <a:lnSpc>
                <a:spcPct val="150000"/>
              </a:lnSpc>
              <a:spcBef>
                <a:spcPts val="0"/>
              </a:spcBef>
              <a:spcAft>
                <a:spcPts val="0"/>
              </a:spcAft>
              <a:buSzPts val="1400"/>
              <a:buChar char="○"/>
            </a:pPr>
            <a:r>
              <a:rPr lang="zh-TW"/>
              <a:t>May lead pixel misalignment and color distortion.</a:t>
            </a:r>
            <a:endParaRPr/>
          </a:p>
          <a:p>
            <a:pPr indent="-342900" lvl="0" marL="457200" rtl="0" algn="l">
              <a:lnSpc>
                <a:spcPct val="150000"/>
              </a:lnSpc>
              <a:spcBef>
                <a:spcPts val="0"/>
              </a:spcBef>
              <a:spcAft>
                <a:spcPts val="0"/>
              </a:spcAft>
              <a:buSzPts val="1800"/>
              <a:buChar char="●"/>
            </a:pPr>
            <a:r>
              <a:rPr lang="zh-TW"/>
              <a:t>(b) [15, 16] </a:t>
            </a:r>
            <a:r>
              <a:rPr lang="zh-TW"/>
              <a:t>block </a:t>
            </a:r>
            <a:r>
              <a:rPr b="1" i="1" lang="zh-TW">
                <a:latin typeface="Times New Roman"/>
                <a:ea typeface="Times New Roman"/>
                <a:cs typeface="Times New Roman"/>
                <a:sym typeface="Times New Roman"/>
              </a:rPr>
              <a:t>B </a:t>
            </a:r>
            <a:r>
              <a:rPr lang="zh-TW"/>
              <a:t>to obtain </a:t>
            </a:r>
            <a:r>
              <a:rPr b="1" i="1" lang="zh-TW">
                <a:latin typeface="Times New Roman"/>
                <a:ea typeface="Times New Roman"/>
                <a:cs typeface="Times New Roman"/>
                <a:sym typeface="Times New Roman"/>
              </a:rPr>
              <a:t>R</a:t>
            </a:r>
            <a:r>
              <a:rPr lang="zh-TW"/>
              <a:t>. Then produce </a:t>
            </a:r>
            <a:r>
              <a:rPr b="1" i="1" lang="zh-TW">
                <a:latin typeface="Times New Roman"/>
                <a:ea typeface="Times New Roman"/>
                <a:cs typeface="Times New Roman"/>
                <a:sym typeface="Times New Roman"/>
              </a:rPr>
              <a:t>T</a:t>
            </a:r>
            <a:r>
              <a:rPr lang="zh-TW"/>
              <a:t> through </a:t>
            </a:r>
            <a:r>
              <a:rPr b="1" i="1" lang="zh-TW">
                <a:latin typeface="Times New Roman"/>
                <a:ea typeface="Times New Roman"/>
                <a:cs typeface="Times New Roman"/>
                <a:sym typeface="Times New Roman"/>
              </a:rPr>
              <a:t>T</a:t>
            </a:r>
            <a:r>
              <a:rPr lang="zh-TW"/>
              <a:t> = </a:t>
            </a:r>
            <a:r>
              <a:rPr b="1" i="1" lang="zh-TW">
                <a:latin typeface="Times New Roman"/>
                <a:ea typeface="Times New Roman"/>
                <a:cs typeface="Times New Roman"/>
                <a:sym typeface="Times New Roman"/>
              </a:rPr>
              <a:t>I</a:t>
            </a:r>
            <a:r>
              <a:rPr lang="zh-TW"/>
              <a:t> - </a:t>
            </a:r>
            <a:r>
              <a:rPr b="1" i="1" lang="zh-TW">
                <a:latin typeface="Times New Roman"/>
                <a:ea typeface="Times New Roman"/>
                <a:cs typeface="Times New Roman"/>
                <a:sym typeface="Times New Roman"/>
              </a:rPr>
              <a:t>R</a:t>
            </a:r>
            <a:r>
              <a:rPr lang="zh-TW"/>
              <a:t>.</a:t>
            </a:r>
            <a:endParaRPr/>
          </a:p>
          <a:p>
            <a:pPr indent="-317500" lvl="1" marL="914400" rtl="0" algn="l">
              <a:lnSpc>
                <a:spcPct val="150000"/>
              </a:lnSpc>
              <a:spcBef>
                <a:spcPts val="0"/>
              </a:spcBef>
              <a:spcAft>
                <a:spcPts val="0"/>
              </a:spcAft>
              <a:buSzPts val="1400"/>
              <a:buChar char="○"/>
            </a:pPr>
            <a:r>
              <a:rPr lang="zh-TW"/>
              <a:t>Based on the observation of the linear physical composition in RAW data.</a:t>
            </a:r>
            <a:endParaRPr/>
          </a:p>
        </p:txBody>
      </p:sp>
      <p:sp>
        <p:nvSpPr>
          <p:cNvPr id="133" name="Google Shape;13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34" name="Google Shape;134;p22"/>
          <p:cNvPicPr preferRelativeResize="0"/>
          <p:nvPr/>
        </p:nvPicPr>
        <p:blipFill rotWithShape="1">
          <a:blip r:embed="rId3">
            <a:alphaModFix/>
          </a:blip>
          <a:srcRect b="50678" l="1559" r="48928" t="1846"/>
          <a:stretch/>
        </p:blipFill>
        <p:spPr>
          <a:xfrm>
            <a:off x="5678953" y="592050"/>
            <a:ext cx="3153335" cy="1900911"/>
          </a:xfrm>
          <a:prstGeom prst="rect">
            <a:avLst/>
          </a:prstGeom>
          <a:noFill/>
          <a:ln>
            <a:noFill/>
          </a:ln>
        </p:spPr>
      </p:pic>
      <p:pic>
        <p:nvPicPr>
          <p:cNvPr id="135" name="Google Shape;135;p22"/>
          <p:cNvPicPr preferRelativeResize="0"/>
          <p:nvPr/>
        </p:nvPicPr>
        <p:blipFill rotWithShape="1">
          <a:blip r:embed="rId3">
            <a:alphaModFix/>
          </a:blip>
          <a:srcRect b="50801" l="52910" r="1543" t="1479"/>
          <a:stretch/>
        </p:blipFill>
        <p:spPr>
          <a:xfrm>
            <a:off x="5678950" y="2540875"/>
            <a:ext cx="3153351" cy="207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